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1" r:id="rId5"/>
    <p:sldMasterId id="2147483831" r:id="rId6"/>
    <p:sldMasterId id="2147483839" r:id="rId7"/>
  </p:sldMasterIdLst>
  <p:notesMasterIdLst>
    <p:notesMasterId r:id="rId24"/>
  </p:notesMasterIdLst>
  <p:sldIdLst>
    <p:sldId id="1063" r:id="rId8"/>
    <p:sldId id="2145706065" r:id="rId9"/>
    <p:sldId id="2145706018" r:id="rId10"/>
    <p:sldId id="2145706025" r:id="rId11"/>
    <p:sldId id="2145706024" r:id="rId12"/>
    <p:sldId id="2145706051" r:id="rId13"/>
    <p:sldId id="2145706068" r:id="rId14"/>
    <p:sldId id="2145706017" r:id="rId15"/>
    <p:sldId id="2145706030" r:id="rId16"/>
    <p:sldId id="2145706019" r:id="rId17"/>
    <p:sldId id="4690" r:id="rId18"/>
    <p:sldId id="2145706057" r:id="rId19"/>
    <p:sldId id="2145706067" r:id="rId20"/>
    <p:sldId id="2145706062" r:id="rId21"/>
    <p:sldId id="2145706063" r:id="rId22"/>
    <p:sldId id="276" r:id="rId23"/>
  </p:sldIdLst>
  <p:sldSz cx="9144000" cy="5143500" type="screen16x9"/>
  <p:notesSz cx="7315200" cy="9601200"/>
  <p:embeddedFontLst>
    <p:embeddedFont>
      <p:font typeface="Arial Black" panose="020B0A04020102020204" pitchFamily="34" charset="0"/>
      <p:bold r:id="rId25"/>
    </p:embeddedFon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Myriad Web Pro" panose="020B0604020202020204" charset="0"/>
      <p:regular r:id="rId36"/>
      <p:bold r:id="rId37"/>
      <p:italic r:id="rId38"/>
      <p:boldItalic r:id="rId39"/>
    </p:embeddedFont>
    <p:embeddedFont>
      <p:font typeface="Roboto" panose="02000000000000000000" pitchFamily="2" charset="0"/>
      <p:regular r:id="rId4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enan Farrar" initials="KF" lastIdx="2" clrIdx="6">
    <p:extLst>
      <p:ext uri="{19B8F6BF-5375-455C-9EA6-DF929625EA0E}">
        <p15:presenceInfo xmlns:p15="http://schemas.microsoft.com/office/powerpoint/2012/main" userId="406fe6a504782cdd" providerId="Windows Live"/>
      </p:ext>
    </p:extLst>
  </p:cmAuthor>
  <p:cmAuthor id="1" name="Gorwitz, Rachel (CDC/DDID/NCIRD/DBD)" initials="G(" lastIdx="3" clrIdx="0">
    <p:extLst>
      <p:ext uri="{19B8F6BF-5375-455C-9EA6-DF929625EA0E}">
        <p15:presenceInfo xmlns:p15="http://schemas.microsoft.com/office/powerpoint/2012/main" userId="S::rxg9@cdc.gov::da33f2de-0b6c-41de-9b77-8a511e5fff40" providerId="AD"/>
      </p:ext>
    </p:extLst>
  </p:cmAuthor>
  <p:cmAuthor id="8" name="Amy Mills" initials="AM" lastIdx="9" clrIdx="7">
    <p:extLst>
      <p:ext uri="{19B8F6BF-5375-455C-9EA6-DF929625EA0E}">
        <p15:presenceInfo xmlns:p15="http://schemas.microsoft.com/office/powerpoint/2012/main" userId="S::amills@brunetgarcia.com::33bf2ffe-919b-4620-b558-46f770ad716c" providerId="AD"/>
      </p:ext>
    </p:extLst>
  </p:cmAuthor>
  <p:cmAuthor id="2" name="Stokley, Shannon (CDC/DDID/NCIRD/ISD)" initials="SS(" lastIdx="3" clrIdx="1">
    <p:extLst>
      <p:ext uri="{19B8F6BF-5375-455C-9EA6-DF929625EA0E}">
        <p15:presenceInfo xmlns:p15="http://schemas.microsoft.com/office/powerpoint/2012/main" userId="S::zma2@cdc.gov::297bf023-3e7c-4b85-897f-b90e1c240489" providerId="AD"/>
      </p:ext>
    </p:extLst>
  </p:cmAuthor>
  <p:cmAuthor id="9" name="Bronie Brunet" initials="BB" lastIdx="1" clrIdx="8">
    <p:extLst>
      <p:ext uri="{19B8F6BF-5375-455C-9EA6-DF929625EA0E}">
        <p15:presenceInfo xmlns:p15="http://schemas.microsoft.com/office/powerpoint/2012/main" userId="S::bbrunet@brunetgarcia.com::1ea7694b-2cdb-489b-a99f-fa7622761b6f" providerId="AD"/>
      </p:ext>
    </p:extLst>
  </p:cmAuthor>
  <p:cmAuthor id="3" name="Morelli, Valerie (CDC/DDID/NCIRD/ISD)" initials="MV(" lastIdx="14" clrIdx="2">
    <p:extLst>
      <p:ext uri="{19B8F6BF-5375-455C-9EA6-DF929625EA0E}">
        <p15:presenceInfo xmlns:p15="http://schemas.microsoft.com/office/powerpoint/2012/main" userId="S::vxm4@cdc.gov::d870f4aa-845c-472a-80c1-fb1929feec33" providerId="AD"/>
      </p:ext>
    </p:extLst>
  </p:cmAuthor>
  <p:cmAuthor id="4" name="Stone, Nimalie (CDC/DDID/NCEZID/DHQP)" initials="SN(" lastIdx="1" clrIdx="3">
    <p:extLst>
      <p:ext uri="{19B8F6BF-5375-455C-9EA6-DF929625EA0E}">
        <p15:presenceInfo xmlns:p15="http://schemas.microsoft.com/office/powerpoint/2012/main" userId="S::eiy2@cdc.gov::45aed366-3320-43eb-9b9b-300393fa1bc7" providerId="AD"/>
      </p:ext>
    </p:extLst>
  </p:cmAuthor>
  <p:cmAuthor id="5" name="Smith, Tiffany (CDC/DDID/NCIRD/OD) (CTR)" initials="ST((" lastIdx="12" clrIdx="4">
    <p:extLst>
      <p:ext uri="{19B8F6BF-5375-455C-9EA6-DF929625EA0E}">
        <p15:presenceInfo xmlns:p15="http://schemas.microsoft.com/office/powerpoint/2012/main" userId="S::ync1@cdc.gov::45e5126e-575c-427e-8bb4-73d253c8e5bc" providerId="AD"/>
      </p:ext>
    </p:extLst>
  </p:cmAuthor>
  <p:cmAuthor id="6" name="Maiuri, Allison M. (CDC/DDID/NCHHSTP/DTE)" initials="MAM(" lastIdx="5" clrIdx="5">
    <p:extLst>
      <p:ext uri="{19B8F6BF-5375-455C-9EA6-DF929625EA0E}">
        <p15:presenceInfo xmlns:p15="http://schemas.microsoft.com/office/powerpoint/2012/main" userId="S::fpg3@cdc.gov::e501f85d-6eaf-4562-8784-330c8872b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AB6"/>
    <a:srgbClr val="1D624D"/>
    <a:srgbClr val="F7931F"/>
    <a:srgbClr val="2D2C2C"/>
    <a:srgbClr val="FFFFFF"/>
    <a:srgbClr val="4EA346"/>
    <a:srgbClr val="FBAB18"/>
    <a:srgbClr val="F0A82C"/>
    <a:srgbClr val="2D2D2D"/>
    <a:srgbClr val="00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0"/>
    <p:restoredTop sz="70748" autoAdjust="0"/>
  </p:normalViewPr>
  <p:slideViewPr>
    <p:cSldViewPr snapToGrid="0">
      <p:cViewPr varScale="1">
        <p:scale>
          <a:sx n="106" d="100"/>
          <a:sy n="106" d="100"/>
        </p:scale>
        <p:origin x="165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5.fntdata"/><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1/27/2021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sl.microsofttranslator.com/bv.aspx?ref=TAns&amp;from=&amp;to=es&amp;a=https%3A%2F%2Fwww.cdc.gov%2Fcoronavirus%2F2019-ncov%2Fvaccines%2Fabout-vaccines%2Fvaccine-myth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NOTE: The slide set is in the public domain. These basic slides about the COVID-19 vaccine are for virtual town hall or other informational meetings with your communities. You can use all or part of the set, or also include your own organization’s information.</a:t>
            </a:r>
          </a:p>
          <a:p>
            <a:pPr>
              <a:defRPr/>
            </a:pPr>
            <a:endParaRPr lang="en-US" dirty="0">
              <a:cs typeface="Calibri"/>
            </a:endParaRPr>
          </a:p>
          <a:p>
            <a:pPr>
              <a:defRPr/>
            </a:pPr>
            <a:r>
              <a:rPr lang="en-US" dirty="0">
                <a:cs typeface="Calibri"/>
              </a:rPr>
              <a:t>These sides were created in January 2021. They will be updated as needed. </a:t>
            </a:r>
          </a:p>
          <a:p>
            <a:pPr>
              <a:defRPr/>
            </a:pPr>
            <a:endParaRPr lang="en-US" dirty="0">
              <a:cs typeface="Calibri"/>
            </a:endParaRPr>
          </a:p>
          <a:p>
            <a:pPr>
              <a:defRPr/>
            </a:pPr>
            <a:r>
              <a:rPr lang="es-ES" dirty="0">
                <a:cs typeface="Calibri"/>
              </a:rPr>
              <a:t>NOTA: El conjunto de diapositivas es de dominio público. Estas diapositivas básicas sobre la vacuna COVID-19 son para el ayuntamiento virtual u otras reuniones informativas con sus comunidades. Puede usar todo o parte del conjunto, o también incluir la información de su propia organización.</a:t>
            </a:r>
          </a:p>
          <a:p>
            <a:pPr>
              <a:defRPr/>
            </a:pPr>
            <a:endParaRPr lang="es-ES" dirty="0">
              <a:cs typeface="Calibri"/>
            </a:endParaRPr>
          </a:p>
          <a:p>
            <a:pPr>
              <a:defRPr/>
            </a:pPr>
            <a:r>
              <a:rPr lang="es-ES" dirty="0">
                <a:cs typeface="Calibri"/>
              </a:rPr>
              <a:t>Estas partes fueron creadas en enero de 2021. Se actualizarán según sea necesario. </a:t>
            </a:r>
          </a:p>
          <a:p>
            <a:pPr>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2871"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87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30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will be an important tool to help stop the pandemic, but it continues to be one tool in the toolbox. While COVID-19 mRNA vaccines appear to be highly effective, additional preventive tools remain important to limit the spread of COVID-19. The combination of getting vaccinated and following CDC’s recommendations to protect yourself and others will offer the best protection from COVID-19. Wash your hands. Avoid close contact. Cover your nose and mouth with a mask. Clean and disinfect frequently touched surfaces. Stopping a pandemic requires using all the tools we have available. </a:t>
            </a:r>
          </a:p>
          <a:p>
            <a:endParaRPr lang="en-US" dirty="0"/>
          </a:p>
          <a:p>
            <a:r>
              <a:rPr lang="en-US" sz="1200" kern="1200" dirty="0">
                <a:solidFill>
                  <a:schemeClr val="tx1"/>
                </a:solidFill>
                <a:latin typeface="+mn-lt"/>
                <a:ea typeface="+mn-ea"/>
                <a:cs typeface="+mn-cs"/>
              </a:rPr>
              <a:t>It will take time to vaccinate all people </a:t>
            </a:r>
            <a:r>
              <a:rPr lang="en-US" dirty="0"/>
              <a:t>living in the</a:t>
            </a:r>
            <a:r>
              <a:rPr lang="en-US" sz="1200" kern="1200" dirty="0">
                <a:solidFill>
                  <a:schemeClr val="tx1"/>
                </a:solidFill>
                <a:latin typeface="+mn-lt"/>
                <a:ea typeface="+mn-ea"/>
                <a:cs typeface="+mn-cs"/>
              </a:rPr>
              <a:t> United States. While the vaccines are being delivered, it's important that everyone continue to take all steps</a:t>
            </a:r>
            <a:r>
              <a:rPr lang="en-US" dirty="0"/>
              <a:t> (wear a mask, avoid close contact with others, and wash your hands) </a:t>
            </a:r>
            <a:r>
              <a:rPr lang="en-US" sz="1200" kern="1200" dirty="0">
                <a:solidFill>
                  <a:schemeClr val="tx1"/>
                </a:solidFill>
                <a:latin typeface="+mn-lt"/>
                <a:ea typeface="+mn-ea"/>
                <a:cs typeface="+mn-cs"/>
              </a:rPr>
              <a:t>to prevent spread of COVID-19.</a:t>
            </a:r>
          </a:p>
          <a:p>
            <a:endParaRPr lang="en-US" sz="1200" kern="1200" dirty="0">
              <a:solidFill>
                <a:schemeClr val="tx1"/>
              </a:solidFill>
              <a:latin typeface="+mn-lt"/>
              <a:ea typeface="+mn-ea"/>
              <a:cs typeface="+mn-cs"/>
            </a:endParaRPr>
          </a:p>
          <a:p>
            <a:r>
              <a:rPr lang="es-ES" dirty="0"/>
              <a:t>La vacunación COVID-19 será una herramienta importante para ayudar a detener la pandemia, pero sigue siendo una herramienta en la caja de herramientas. Si bien las vacunas con ARNm COVID-19 parecen ser muy eficaces, siguen siendo importantes herramientas preventivas adicionales para limitar la propagación del COVID-19. La combinación de vacunarse y seguir las recomendaciones de los CDC para protegerse a sí mismo y a los demás ofrecerá la mejor protección contra COVID-19. Lávate las manos. Evite el contacto cercano. Cúbrete la nariz y la boca con una máscara. Limpie y desinfecte las superficies que se toquen con frecuencia. Detener una pandemia requiere el uso de todas las herramientas que tenemos disponibles. </a:t>
            </a:r>
          </a:p>
          <a:p>
            <a:endParaRPr lang="es-ES" dirty="0"/>
          </a:p>
          <a:p>
            <a:r>
              <a:rPr lang="es-ES" dirty="0"/>
              <a:t>Tomará tiempo vacunar a todas las personas que viven en los Estados Unidos. Mientras se administran las vacunas, es importante que todos continúen tomando todas las medidas (usar una máscara, evitar el contacto cercano con los demás y lavarse las manos) para evitar la propagación de COVID-19.</a:t>
            </a:r>
          </a:p>
          <a:p>
            <a:endParaRPr lang="es-ES" dirty="0"/>
          </a:p>
          <a:p>
            <a:endParaRPr lang="es-E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939900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can protect you, your family, your friends, and your community. Choose to get vaccinated. Participate in </a:t>
            </a:r>
            <a:r>
              <a:rPr lang="en-US" b="1" dirty="0"/>
              <a:t>v-safe </a:t>
            </a:r>
            <a:r>
              <a:rPr lang="en-US" dirty="0"/>
              <a:t>and help CDC monitor for any health effects after vaccination. Share your experience with your coworkers, friends, and family. And visibly show that you received a vaccine by wearing a sticker or button. You have a role in increasing confidence in COVID-19 vaccination and sharing your experience may influence those you care about.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t>La vacunación COVID-19 puede protegerlo a usted, a su familia, a sus amigos y a su comunidad. Elija vacunarse. Participar en </a:t>
            </a:r>
            <a:r>
              <a:rPr lang="es-ES" b="1" dirty="0"/>
              <a:t>v-</a:t>
            </a:r>
            <a:r>
              <a:rPr lang="es-ES" b="1" dirty="0" err="1"/>
              <a:t>safe</a:t>
            </a:r>
            <a:r>
              <a:rPr lang="es-ES" dirty="0"/>
              <a:t> y ayudar a los CDC a controlar cualquier efecto sobre la salud después de la vacunación. Comparte tu experiencia con tus compañeros de trabajo, amigos y familiares. Y mostrar visiblemente que recibió una vacuna usando una etiqueta adhesiva o un botón. Usted tiene un papel en el aumento de la confianza en la vacunación COVID-19 y compartir su experiencia puede influir en aquellos que le importan.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429735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93837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118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Please add information here on where your affiliates will be offered the COVID-19 vaccine, how they make appointments, and where they go. </a:t>
            </a:r>
          </a:p>
          <a:p>
            <a:endParaRPr lang="en-US" dirty="0">
              <a:highlight>
                <a:srgbClr val="FFFF00"/>
              </a:highlight>
            </a:endParaRPr>
          </a:p>
          <a:p>
            <a:pPr>
              <a:defRPr/>
            </a:pPr>
            <a:r>
              <a:rPr lang="en-US" kern="1200" dirty="0">
                <a:effectLst/>
              </a:rPr>
              <a:t>The </a:t>
            </a:r>
            <a:r>
              <a:rPr lang="en-US" dirty="0"/>
              <a:t>federal government </a:t>
            </a:r>
            <a:r>
              <a:rPr lang="en-US" kern="1200" dirty="0">
                <a:effectLst/>
              </a:rPr>
              <a:t>is </a:t>
            </a:r>
            <a:r>
              <a:rPr lang="en-US" dirty="0"/>
              <a:t>providing </a:t>
            </a:r>
            <a:r>
              <a:rPr lang="en-US" kern="1200" dirty="0">
                <a:effectLst/>
              </a:rPr>
              <a:t>the vaccine </a:t>
            </a:r>
            <a:r>
              <a:rPr lang="en-US" dirty="0"/>
              <a:t>free of charge </a:t>
            </a:r>
            <a:r>
              <a:rPr lang="en-US" kern="1200" dirty="0">
                <a:effectLst/>
              </a:rPr>
              <a:t>to</a:t>
            </a:r>
            <a:r>
              <a:rPr lang="en-US" dirty="0"/>
              <a:t> all people living in</a:t>
            </a:r>
            <a:r>
              <a:rPr lang="en-US" kern="1200" dirty="0">
                <a:effectLst/>
              </a:rPr>
              <a:t> the </a:t>
            </a:r>
            <a:r>
              <a:rPr lang="en-US" dirty="0"/>
              <a:t>United States</a:t>
            </a:r>
            <a:r>
              <a:rPr lang="en-US" kern="1200" dirty="0">
                <a:effectLst/>
              </a:rPr>
              <a:t>.</a:t>
            </a:r>
            <a:r>
              <a:rPr lang="en-US" dirty="0"/>
              <a:t> </a:t>
            </a:r>
            <a:endParaRPr lang="en-US" kern="1200" dirty="0">
              <a:effectLst/>
              <a:cs typeface="Calibri"/>
            </a:endParaRPr>
          </a:p>
          <a:p>
            <a:endParaRPr lang="en-US" dirty="0"/>
          </a:p>
          <a:p>
            <a:r>
              <a:rPr lang="en-US" dirty="0"/>
              <a:t>If you have questions about your health and vaccination, call your doctor, nurse, or clinic. </a:t>
            </a:r>
          </a:p>
          <a:p>
            <a:endParaRPr lang="en-US" dirty="0">
              <a:cs typeface="Calibri"/>
            </a:endParaRPr>
          </a:p>
          <a:p>
            <a:endParaRPr lang="en-US" dirty="0">
              <a:cs typeface="Calibri"/>
            </a:endParaRPr>
          </a:p>
          <a:p>
            <a:endParaRPr lang="en-US" dirty="0">
              <a:cs typeface="Calibri"/>
            </a:endParaRPr>
          </a:p>
          <a:p>
            <a:endParaRPr lang="es-ES" dirty="0"/>
          </a:p>
          <a:p>
            <a:r>
              <a:rPr lang="es-ES" dirty="0"/>
              <a:t>Por favor, agregue información aquí sobre dónde se ofrecerá a sus afiliados la vacuna COVID-19, cómo hacen citas y a dónde irán. </a:t>
            </a:r>
          </a:p>
          <a:p>
            <a:endParaRPr lang="es-ES" dirty="0"/>
          </a:p>
          <a:p>
            <a:r>
              <a:rPr lang="es-ES" dirty="0"/>
              <a:t>El gobierno federal está proporcionando la vacuna de forma gratuita a todas las personas que viven en los Estados Unidos. </a:t>
            </a:r>
          </a:p>
          <a:p>
            <a:endParaRPr lang="es-ES" dirty="0"/>
          </a:p>
          <a:p>
            <a:r>
              <a:rPr lang="es-ES" dirty="0"/>
              <a:t>Si tiene preguntas sobre su salud y vacunación, llame a su médico, enfermera o clínica. </a:t>
            </a:r>
          </a:p>
          <a:p>
            <a:endParaRPr lang="es-E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14185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If you experience a fever after vaccination</a:t>
            </a:r>
            <a:r>
              <a:rPr lang="en-US" dirty="0"/>
              <a:t>, </a:t>
            </a:r>
            <a:r>
              <a:rPr lang="en-US" sz="1200" kern="1200" dirty="0">
                <a:solidFill>
                  <a:schemeClr val="tx1"/>
                </a:solidFill>
                <a:effectLst/>
                <a:latin typeface="+mn-lt"/>
                <a:ea typeface="+mn-ea"/>
                <a:cs typeface="+mn-cs"/>
              </a:rPr>
              <a:t>you should stay home from work if you can. Most side effects after vaccination do not last very long. The vaccine does not give you COVID-19. However, you could have been exposed to the virus before </a:t>
            </a:r>
            <a:r>
              <a:rPr lang="en-US" dirty="0"/>
              <a:t>you were vaccinated, </a:t>
            </a:r>
            <a:r>
              <a:rPr lang="en-US" sz="1200" kern="1200" dirty="0">
                <a:solidFill>
                  <a:schemeClr val="tx1"/>
                </a:solidFill>
                <a:effectLst/>
                <a:latin typeface="+mn-lt"/>
                <a:ea typeface="+mn-ea"/>
                <a:cs typeface="+mn-cs"/>
              </a:rPr>
              <a:t>so if you continue to feel sick, you should consider getting a COVID-19 test. CDC and FDA encourage the public to report possible side effects to the </a:t>
            </a:r>
            <a:r>
              <a:rPr lang="en-US" sz="1200" u="sng" kern="1200" dirty="0">
                <a:solidFill>
                  <a:schemeClr val="tx1"/>
                </a:solidFill>
                <a:effectLst/>
                <a:latin typeface="+mn-lt"/>
                <a:ea typeface="+mn-ea"/>
                <a:cs typeface="+mn-cs"/>
                <a:hlinkClick r:id="rId3"/>
              </a:rPr>
              <a:t>Vaccine Adverse Event Reporting System (VAERS)</a:t>
            </a:r>
            <a:r>
              <a:rPr lang="en-US" sz="1200" kern="1200" dirty="0">
                <a:solidFill>
                  <a:schemeClr val="tx1"/>
                </a:solidFill>
                <a:effectLst/>
                <a:latin typeface="+mn-lt"/>
                <a:ea typeface="+mn-ea"/>
                <a:cs typeface="+mn-cs"/>
              </a:rPr>
              <a:t>. CDC is also implementing a new smartphone-based tool called v-safe to check in on people’s health after they receive a COVID-19 vaccine. If you </a:t>
            </a:r>
            <a:r>
              <a:rPr lang="en-US" sz="1200" u="sng" kern="1200" dirty="0">
                <a:solidFill>
                  <a:schemeClr val="tx1"/>
                </a:solidFill>
                <a:effectLst/>
                <a:latin typeface="+mn-lt"/>
                <a:ea typeface="+mn-ea"/>
                <a:cs typeface="+mn-cs"/>
                <a:hlinkClick r:id="rId4"/>
              </a:rPr>
              <a:t>enroll in v-safe</a:t>
            </a:r>
            <a:r>
              <a:rPr lang="en-US" sz="1200" kern="1200" dirty="0">
                <a:solidFill>
                  <a:schemeClr val="tx1"/>
                </a:solidFill>
                <a:effectLst/>
                <a:latin typeface="+mn-lt"/>
                <a:ea typeface="+mn-ea"/>
                <a:cs typeface="+mn-cs"/>
              </a:rPr>
              <a:t>, you can tell CDC if you have any side effects after getting a COVID-19 vaccine. If you report serious side effects, someone from CDC will call to follow up.</a:t>
            </a:r>
          </a:p>
          <a:p>
            <a:endParaRPr lang="en-US" dirty="0"/>
          </a:p>
          <a:p>
            <a:endParaRPr lang="es-ES" dirty="0"/>
          </a:p>
          <a:p>
            <a:r>
              <a:rPr lang="es-ES" dirty="0"/>
              <a:t>Si experimenta fiebre después de la vacunación, debe quedarse en casa del trabajo si puede. La mayoría de los efectos secundarios después de la vacunación no duran mucho tiempo. La vacuna no le da COVID-19. Sin embargo, podría haber estado expuesto al virus antes de ser vacunado, por lo que si continúa sintiendo enfermedad, debe considerar la posibilidad de hacerse una prueba COVID-19. Los CDC y la FDA alientan al público a reportar posibles efectos secundarios al Sistema de Notificación de Eventos Adversos de Vacunas (VAERS, por sus"). Los CDC también están implementando una nueva herramienta basada en teléfonos inteligentes llamada v-</a:t>
            </a:r>
            <a:r>
              <a:rPr lang="es-ES" dirty="0" err="1"/>
              <a:t>safe</a:t>
            </a:r>
            <a:r>
              <a:rPr lang="es-ES" dirty="0"/>
              <a:t> para comprobar la salud de las personas después de recibir una vacuna COVID-19. Si se inscribe en v-</a:t>
            </a:r>
            <a:r>
              <a:rPr lang="es-ES" dirty="0" err="1"/>
              <a:t>safe</a:t>
            </a:r>
            <a:r>
              <a:rPr lang="es-ES" dirty="0"/>
              <a:t>, puede indicar a los CDC si tiene algún efecto secundario después de recibir una vacuna COVID-19. Si usted reporta efectos secundarios graves, alguien de los CDC llamará para hacer un seguimiento.</a:t>
            </a:r>
          </a:p>
          <a:p>
            <a:endParaRPr lang="es-E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161976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418414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48585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 is known that infection </a:t>
            </a:r>
            <a:r>
              <a:rPr lang="en-US" kern="1200" dirty="0">
                <a:effectLst/>
              </a:rPr>
              <a:t>with SARS-CoV-2</a:t>
            </a:r>
            <a:r>
              <a:rPr lang="en-US" dirty="0"/>
              <a:t>, the virus</a:t>
            </a:r>
            <a:r>
              <a:rPr lang="en-US" kern="1200" dirty="0">
                <a:effectLst/>
              </a:rPr>
              <a:t> that </a:t>
            </a:r>
            <a:r>
              <a:rPr lang="en-US" dirty="0"/>
              <a:t>causes </a:t>
            </a:r>
            <a:r>
              <a:rPr lang="en-US" kern="1200" dirty="0">
                <a:effectLst/>
              </a:rPr>
              <a:t>COVID-19</a:t>
            </a:r>
            <a:r>
              <a:rPr lang="en-US" dirty="0"/>
              <a:t>, </a:t>
            </a:r>
            <a:r>
              <a:rPr lang="en-US" kern="1200" dirty="0">
                <a:effectLst/>
              </a:rPr>
              <a:t>can </a:t>
            </a:r>
            <a:r>
              <a:rPr lang="en-US" dirty="0"/>
              <a:t>result in a range of illnesses</a:t>
            </a:r>
            <a:r>
              <a:rPr lang="en-US" kern="1200" dirty="0">
                <a:effectLst/>
              </a:rPr>
              <a:t>, </a:t>
            </a:r>
            <a:r>
              <a:rPr lang="en-US" dirty="0"/>
              <a:t>from mild symptoms </a:t>
            </a:r>
            <a:r>
              <a:rPr lang="en-US" kern="1200" dirty="0">
                <a:effectLst/>
              </a:rPr>
              <a:t>to </a:t>
            </a:r>
            <a:r>
              <a:rPr lang="en-US" dirty="0"/>
              <a:t>severe illness and death</a:t>
            </a:r>
            <a:r>
              <a:rPr lang="en-US" strike="noStrike" kern="1200" baseline="0" dirty="0">
                <a:effectLst/>
              </a:rPr>
              <a:t>.</a:t>
            </a:r>
            <a:r>
              <a:rPr lang="en-US" dirty="0"/>
              <a:t> About 30% of persons infected with SARS-CoV-2 do not have symptoms. No one can predict how severe any person’s illness might be, but </a:t>
            </a:r>
            <a:r>
              <a:rPr lang="en-US" sz="1200" kern="1200" dirty="0">
                <a:solidFill>
                  <a:schemeClr val="tx1"/>
                </a:solidFill>
                <a:effectLst/>
                <a:latin typeface="+mn-lt"/>
                <a:ea typeface="+mn-ea"/>
                <a:cs typeface="+mn-cs"/>
              </a:rPr>
              <a:t>certain factors may increase your risk. Some people are more likely than others to become severely ill when infected, such as older adults or people with certain medical conditions, like diabetes, obesity, cancer, or heart disease.</a:t>
            </a:r>
            <a:r>
              <a:rPr lang="en-US" dirty="0"/>
              <a:t> </a:t>
            </a:r>
            <a:endParaRPr lang="en-US" sz="1200" strike="sngStrike" kern="1200" dirty="0">
              <a:solidFill>
                <a:schemeClr val="tx1"/>
              </a:solidFill>
              <a:effectLst/>
              <a:latin typeface="+mn-lt"/>
              <a:cs typeface="Calibri"/>
            </a:endParaRPr>
          </a:p>
          <a:p>
            <a:endParaRPr lang="en-US" dirty="0"/>
          </a:p>
          <a:p>
            <a:r>
              <a:rPr lang="es-ES" dirty="0"/>
              <a:t>Se sabe que la infección por SARS-CoV-2, el virus que causa COVID-19, puede resultar en una serie de enfermedades, desde síntomas leves hasta enfermedades graves y la muerte. Alrededor del 30% de las personas infectadas con SARS-CoV-2 no tienen síntomas. Nadie puede predecir cuán grave podría ser la enfermedad de cualquier persona, pero ciertos factores pueden aumentar el riesgo. Algunas personas son más propensas que otras a enfermarse gravemente cuando se infectan, como adultos mayores o personas con ciertas condiciones médicas, como diabetes, obesidad, cáncer o enfermedades cardíacas.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01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that everyone should take to help prevent COVID-19.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Wear a mask that covers your nose and mouth. Avoid close contact with others as much as possible. Avoid touching your face--your eyes, nose, and mouth--with unwashed hands. Clean frequently touched surfaces. Wash your hands often with soap and water for at least 20 seconds. And use an alcohol-based hand sanitizer with at least 60% alcohol, if soap and water are not readily available. These are all tools in our toolbox, and the more tools we use to prevent the spread of </a:t>
            </a:r>
            <a:r>
              <a:rPr lang="en-US" sz="1200" b="0" i="0" u="none" kern="1200" dirty="0">
                <a:solidFill>
                  <a:schemeClr val="tx1"/>
                </a:solidFill>
                <a:effectLst/>
                <a:latin typeface="+mn-lt"/>
                <a:ea typeface="+mn-ea"/>
                <a:cs typeface="+mn-cs"/>
              </a:rPr>
              <a:t>the virus that causes </a:t>
            </a:r>
            <a:r>
              <a:rPr lang="en-US" sz="1200" b="0" i="0" kern="1200" dirty="0">
                <a:solidFill>
                  <a:schemeClr val="tx1"/>
                </a:solidFill>
                <a:effectLst/>
                <a:latin typeface="+mn-lt"/>
                <a:ea typeface="+mn-ea"/>
                <a:cs typeface="+mn-cs"/>
              </a:rPr>
              <a:t>COVID-19, the safer we all will be.</a:t>
            </a:r>
            <a:r>
              <a:rPr lang="en-US" dirty="0"/>
              <a:t> </a:t>
            </a:r>
          </a:p>
          <a:p>
            <a:endParaRPr lang="en-US" dirty="0">
              <a:cs typeface="Calibri"/>
            </a:endParaRPr>
          </a:p>
          <a:p>
            <a:r>
              <a:rPr lang="es-ES" dirty="0">
                <a:solidFill>
                  <a:srgbClr val="FF0000"/>
                </a:solidFill>
                <a:highlight>
                  <a:srgbClr val="FFFF00"/>
                </a:highlight>
                <a:cs typeface="Calibri"/>
              </a:rPr>
              <a:t>Acciones que todo el mundo debe tomar para ayudar a prevenir COVID-19. </a:t>
            </a:r>
          </a:p>
          <a:p>
            <a:endParaRPr lang="es-ES" dirty="0">
              <a:solidFill>
                <a:srgbClr val="FF0000"/>
              </a:solidFill>
              <a:highlight>
                <a:srgbClr val="FFFF00"/>
              </a:highlight>
              <a:cs typeface="Calibri"/>
            </a:endParaRPr>
          </a:p>
          <a:p>
            <a:r>
              <a:rPr lang="es-ES" dirty="0">
                <a:solidFill>
                  <a:srgbClr val="FF0000"/>
                </a:solidFill>
                <a:highlight>
                  <a:srgbClr val="FFFF00"/>
                </a:highlight>
                <a:cs typeface="Calibri"/>
              </a:rPr>
              <a:t>Use una máscara que cubra su nariz y boca. Evite el contacto cercano con los demás tanto como sea posible. Evite tocarse la cara (los ojos, la nariz y la boca) con las manos sin lavar. Limpie las superficies que se toquen con frecuencia. Lávese las manos a menudo con agua y jabón durante al menos 20 segundos. Y use un desinfectante de manos a base de alcohol con al menos 60% de alcohol, si el jabón y el agua no están disponibles fácilmente. Todas estas son herramientas en nuestra caja de herramientas, y cuantas más herramientas utilicemos para prevenir la propagación del virus que causa COVID-19, más seguros estaremos todos. </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71740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is a safer way to help build protection. Getting </a:t>
            </a:r>
            <a:r>
              <a:rPr lang="en-US" u="none" dirty="0"/>
              <a:t>the virus that causes </a:t>
            </a:r>
            <a:r>
              <a:rPr lang="en-US" dirty="0"/>
              <a:t>COVID-19 may offer some natural protection, known as immunity. But experts don’t know how long this protection lasts, and the risk of severe illness and death from COVID-19 far outweighs any benefits of natural immunity. COVID-19 vaccination will help protect you.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t> La vacunación COVID-19 es una forma más segura de ayudar a aumentar la protección. Conseguir el virus que causa COVID-19 puede ofrecer cierta protección natural, conocida como inmunidad. Pero los expertos no saben cuánto dura esta protección, y el riesgo de enfermedad grave y muerte por COVID-19 supera con creces cualquier beneficio de inmunidad natural. La vacunación COVID-19 le ayudará a protegerlo.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71537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be confused by all the information that is circulating, some of which may be conflicting. CDC has facts to counteract common myths on this page, such as:</a:t>
            </a:r>
          </a:p>
          <a:p>
            <a:endParaRPr lang="en-US" dirty="0">
              <a:cs typeface="Calibri"/>
            </a:endParaRPr>
          </a:p>
          <a:p>
            <a:pPr marL="171450" indent="-171450">
              <a:buFont typeface="Arial"/>
              <a:buChar char="•"/>
            </a:pPr>
            <a:r>
              <a:rPr lang="en-US" dirty="0"/>
              <a:t>COVID-19 vaccines will not give you COVID-19</a:t>
            </a:r>
            <a:endParaRPr lang="en-US" dirty="0">
              <a:cs typeface="Calibri"/>
            </a:endParaRPr>
          </a:p>
          <a:p>
            <a:pPr marL="171450" indent="-171450">
              <a:buFont typeface="Arial"/>
              <a:buChar char="•"/>
            </a:pPr>
            <a:r>
              <a:rPr lang="en-US" dirty="0"/>
              <a:t>People who have gotten sick with COVID-19 may still benefit from getting vaccinated</a:t>
            </a:r>
            <a:endParaRPr lang="en-US" dirty="0">
              <a:cs typeface="Calibri"/>
            </a:endParaRPr>
          </a:p>
          <a:p>
            <a:pPr marL="171450" indent="-171450">
              <a:buFont typeface="Arial"/>
              <a:buChar char="•"/>
            </a:pPr>
            <a:r>
              <a:rPr lang="en-US" dirty="0"/>
              <a:t>Getting vaccinated can help prevent getting sick with COVID-19</a:t>
            </a:r>
            <a:endParaRPr lang="en-US" dirty="0">
              <a:cs typeface="Calibri"/>
            </a:endParaRPr>
          </a:p>
          <a:p>
            <a:pPr marL="171450" indent="-171450">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Please visit: https://www.cdc.gov/coronavirus/2019-ncov/vaccines/about-vaccines/vaccine-myths.html to read more about these vaccine myths and the facts about COVID-19 vaccine from CDC. </a:t>
            </a:r>
            <a:endParaRPr lang="en-US" b="1" dirty="0"/>
          </a:p>
          <a:p>
            <a:endParaRPr lang="en-US" dirty="0">
              <a:cs typeface="Calibri" panose="020F0502020204030204"/>
            </a:endParaRPr>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p>
          <a:p>
            <a:endParaRPr lang="en-US" dirty="0">
              <a:cs typeface="Calibri"/>
            </a:endParaRPr>
          </a:p>
          <a:p>
            <a:r>
              <a:rPr lang="es-ES" b="0" i="0" dirty="0">
                <a:solidFill>
                  <a:srgbClr val="111111"/>
                </a:solidFill>
                <a:effectLst/>
                <a:latin typeface="Roboto" panose="02000000000000000000" pitchFamily="2" charset="0"/>
              </a:rPr>
              <a:t>Es fácil confundirse con toda la información que está circulando, algunas de las cuales pueden estar en conflicto. Los CDC tienen hechos para contrarrestar mitos comunes en esta página, tales como:</a:t>
            </a:r>
            <a:br>
              <a:rPr lang="es-ES" dirty="0"/>
            </a:br>
            <a:br>
              <a:rPr lang="es-ES" dirty="0"/>
            </a:br>
            <a:r>
              <a:rPr lang="es-ES" b="0" i="0" dirty="0">
                <a:solidFill>
                  <a:srgbClr val="111111"/>
                </a:solidFill>
                <a:effectLst/>
                <a:latin typeface="Roboto" panose="02000000000000000000" pitchFamily="2" charset="0"/>
              </a:rPr>
              <a:t>Las vacunas COVID-19 no le darán COVID-19</a:t>
            </a:r>
            <a:br>
              <a:rPr lang="es-ES" dirty="0"/>
            </a:br>
            <a:r>
              <a:rPr lang="es-ES" b="0" i="0" dirty="0">
                <a:solidFill>
                  <a:srgbClr val="111111"/>
                </a:solidFill>
                <a:effectLst/>
                <a:latin typeface="Roboto" panose="02000000000000000000" pitchFamily="2" charset="0"/>
              </a:rPr>
              <a:t>Las personas que se han enfermado con COVID-19 todavía pueden beneficiarse de vacunarse</a:t>
            </a:r>
            <a:br>
              <a:rPr lang="es-ES" dirty="0"/>
            </a:br>
            <a:r>
              <a:rPr lang="es-ES" b="0" i="0" dirty="0" err="1">
                <a:solidFill>
                  <a:srgbClr val="111111"/>
                </a:solidFill>
                <a:effectLst/>
                <a:latin typeface="Roboto" panose="02000000000000000000" pitchFamily="2" charset="0"/>
              </a:rPr>
              <a:t>Vacunarse</a:t>
            </a:r>
            <a:r>
              <a:rPr lang="es-ES" b="0" i="0" dirty="0">
                <a:solidFill>
                  <a:srgbClr val="111111"/>
                </a:solidFill>
                <a:effectLst/>
                <a:latin typeface="Roboto" panose="02000000000000000000" pitchFamily="2" charset="0"/>
              </a:rPr>
              <a:t> puede ayudar a prevenir la enfermedad con COVID-19</a:t>
            </a:r>
            <a:br>
              <a:rPr lang="es-ES" dirty="0"/>
            </a:br>
            <a:r>
              <a:rPr lang="es-ES" b="0" i="0" dirty="0">
                <a:solidFill>
                  <a:srgbClr val="111111"/>
                </a:solidFill>
                <a:effectLst/>
                <a:latin typeface="Roboto" panose="02000000000000000000" pitchFamily="2" charset="0"/>
              </a:rPr>
              <a:t>Las vacunas COVID-19 no le harán dar positivo en las pruebas virales COVID-19*</a:t>
            </a:r>
            <a:br>
              <a:rPr lang="es-ES" dirty="0"/>
            </a:br>
            <a:br>
              <a:rPr lang="es-ES" dirty="0"/>
            </a:br>
            <a:r>
              <a:rPr lang="es-ES" b="0" i="0" dirty="0">
                <a:solidFill>
                  <a:srgbClr val="111111"/>
                </a:solidFill>
                <a:effectLst/>
                <a:latin typeface="Roboto" panose="02000000000000000000" pitchFamily="2" charset="0"/>
              </a:rPr>
              <a:t>Visite: </a:t>
            </a:r>
            <a:r>
              <a:rPr lang="es-ES" b="0" i="0" u="none" strike="noStrike" dirty="0">
                <a:solidFill>
                  <a:srgbClr val="1A0DAB"/>
                </a:solidFill>
                <a:effectLst/>
                <a:latin typeface="Roboto" panose="02000000000000000000" pitchFamily="2" charset="0"/>
                <a:hlinkClick r:id="rId3"/>
              </a:rPr>
              <a:t>https://www.cdc.gov/coronavirus/2019-ncov/vaccines/about-vaccines/vaccine-myths.html</a:t>
            </a:r>
            <a:r>
              <a:rPr lang="es-ES" b="0" i="0" dirty="0">
                <a:solidFill>
                  <a:srgbClr val="111111"/>
                </a:solidFill>
                <a:effectLst/>
                <a:latin typeface="Roboto" panose="02000000000000000000" pitchFamily="2" charset="0"/>
              </a:rPr>
              <a:t> leer más sobre estos mitos de la vacuna y los datos sobre la vacuna COVID-19 de los CDC. </a:t>
            </a:r>
            <a:br>
              <a:rPr lang="es-ES" dirty="0"/>
            </a:br>
            <a:br>
              <a:rPr lang="es-ES" dirty="0"/>
            </a:br>
            <a:r>
              <a:rPr lang="es-ES" b="0" i="0" dirty="0">
                <a:solidFill>
                  <a:srgbClr val="111111"/>
                </a:solidFill>
                <a:effectLst/>
                <a:latin typeface="Roboto" panose="02000000000000000000" pitchFamily="2" charset="0"/>
              </a:rPr>
              <a:t>NOTA: Si bien la vacunación COVID-19 no causará un resultado positivo en las pruebas virales, existe la posibilidad de que pueda causar un resultado positivo en una prueba serológica (anticuerpos).</a:t>
            </a:r>
            <a:br>
              <a:rPr lang="es-ES" dirty="0"/>
            </a:b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35082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p>
          <a:p>
            <a:pPr marL="285750" indent="-285750">
              <a:buFont typeface="Symbol"/>
              <a:buChar char="•"/>
              <a:defRPr/>
            </a:pPr>
            <a:endParaRPr lang="en-US" dirty="0">
              <a:cs typeface="Calibri"/>
            </a:endParaRPr>
          </a:p>
          <a:p>
            <a:pPr marL="285750" indent="-285750">
              <a:buFont typeface="Symbol"/>
              <a:buChar char="•"/>
              <a:defRPr/>
            </a:pPr>
            <a:endParaRPr lang="en-US" dirty="0">
              <a:cs typeface="Calibri"/>
            </a:endParaRPr>
          </a:p>
          <a:p>
            <a:pPr marL="0" indent="0">
              <a:buFont typeface="Symbol"/>
              <a:buNone/>
              <a:defRPr/>
            </a:pPr>
            <a:r>
              <a:rPr lang="es-ES" dirty="0">
                <a:cs typeface="Calibri"/>
              </a:rPr>
              <a:t>Las vacunas COVID-19 se mantienen con las mismas normas de seguridad que otras vacunas de rutina. Varios grupos expertos e independientes evalúan la seguridad de las vacunas que se administran a las personas en los Estados Unidos. </a:t>
            </a:r>
          </a:p>
          <a:p>
            <a:pPr marL="285750" indent="-285750">
              <a:buFont typeface="Symbol"/>
              <a:buChar char="•"/>
              <a:defRPr/>
            </a:pPr>
            <a:endParaRPr lang="es-ES" dirty="0">
              <a:cs typeface="Calibri"/>
            </a:endParaRPr>
          </a:p>
          <a:p>
            <a:pPr marL="0" indent="0">
              <a:buFont typeface="Symbol"/>
              <a:buNone/>
              <a:defRPr/>
            </a:pPr>
            <a:r>
              <a:rPr lang="es-ES" dirty="0">
                <a:cs typeface="Calibri"/>
              </a:rPr>
              <a:t>Antes de que las vacunas reciban autorización o aprobación, la Administración Federal de Medicamentos (FDA, por sus) revisa cuidadosamente todos los datos de seguridad de los ensayos clínicos. Y el Comité Asesor de Prácticas de Inmunización, o ACIP, que es un organismo independiente de expertos, revisa todos los datos de seguridad antes de recomendar su uso. FDA y ACIP tienen expertos científicos y clínicos calificados con conflictos mínimos de interés revisando todos los datos. </a:t>
            </a:r>
          </a:p>
          <a:p>
            <a:pPr marL="285750" indent="-285750">
              <a:buFont typeface="Symbol"/>
              <a:buChar char="•"/>
              <a:defRPr/>
            </a:pPr>
            <a:endParaRPr lang="es-ES" dirty="0">
              <a:cs typeface="Calibri"/>
            </a:endParaRPr>
          </a:p>
          <a:p>
            <a:pPr marL="0" indent="0">
              <a:buFont typeface="Symbol"/>
              <a:buNone/>
              <a:defRPr/>
            </a:pPr>
            <a:r>
              <a:rPr lang="es-ES" dirty="0">
                <a:cs typeface="Calibri"/>
              </a:rPr>
              <a:t>Después de que cualquier vacuna esté autorizada y en uso, tanto la FDA como los CDC continúan monitoreando su seguridad. </a:t>
            </a:r>
          </a:p>
          <a:p>
            <a:pPr marL="285750" indent="-285750">
              <a:buFont typeface="Symbol"/>
              <a:buChar char="•"/>
              <a:defRPr/>
            </a:pPr>
            <a:endParaRPr lang="es-ES" dirty="0">
              <a:cs typeface="Calibri"/>
            </a:endParaRPr>
          </a:p>
          <a:p>
            <a:pPr marL="0" indent="0">
              <a:buFont typeface="Symbol"/>
              <a:buNone/>
              <a:defRPr/>
            </a:pPr>
            <a:r>
              <a:rPr lang="es-ES" dirty="0">
                <a:cs typeface="Calibri"/>
              </a:rPr>
              <a:t>Los sistemas existentes pueden detectar rápidamente posibles problemas de seguridad de las vacunas. Estos sistemas se están ampliando para la introducción de la vacuna COVID-19 para satisfacer plenamente las necesidades de la nación. También se están desarrollando sistemas y fuentes de datos adicionales para mejorar aún más las capacidades de supervisión de la seguridad. </a:t>
            </a:r>
          </a:p>
          <a:p>
            <a:pPr marL="285750" indent="-285750">
              <a:buFont typeface="Symbol"/>
              <a:buChar char="•"/>
              <a:defRPr/>
            </a:pPr>
            <a:endParaRPr lang="es-ES" dirty="0">
              <a:cs typeface="Calibri"/>
            </a:endParaRPr>
          </a:p>
          <a:p>
            <a:pPr marL="0" indent="0">
              <a:buFont typeface="Symbol"/>
              <a:buNone/>
              <a:defRPr/>
            </a:pPr>
            <a:r>
              <a:rPr lang="es-ES" dirty="0">
                <a:cs typeface="Calibri"/>
              </a:rPr>
              <a:t>Existen sistemas que permiten a los CDC y a la FDA vigilar los problemas de seguridad: </a:t>
            </a:r>
          </a:p>
          <a:p>
            <a:pPr marL="285750" indent="-285750">
              <a:buFont typeface="Symbol"/>
              <a:buChar char="•"/>
              <a:defRPr/>
            </a:pPr>
            <a:r>
              <a:rPr lang="es-ES" dirty="0">
                <a:cs typeface="Calibri"/>
              </a:rPr>
              <a:t>CDC: Seguro para V — Un nuevo comprobador de salud después de la vacunación basado en smartphone para las personas que reciben vacunas COVID-19. V-</a:t>
            </a:r>
            <a:r>
              <a:rPr lang="es-ES" dirty="0" err="1">
                <a:cs typeface="Calibri"/>
              </a:rPr>
              <a:t>safe</a:t>
            </a:r>
            <a:r>
              <a:rPr lang="es-ES" dirty="0">
                <a:cs typeface="Calibri"/>
              </a:rPr>
              <a:t> utiliza mensajes de texto y encuestas web de los CDC para verificar con los receptores de la vacuna después de la vacunación COVID-19. V-</a:t>
            </a:r>
            <a:r>
              <a:rPr lang="es-ES" dirty="0" err="1">
                <a:cs typeface="Calibri"/>
              </a:rPr>
              <a:t>safe</a:t>
            </a:r>
            <a:r>
              <a:rPr lang="es-ES" dirty="0">
                <a:cs typeface="Calibri"/>
              </a:rPr>
              <a:t> también proporciona recordatorios de segunda dosis de vacuna si es necesario, y seguimiento por teléfono a cualquier persona que informe eventos adversos médicamente significativos (importantes). </a:t>
            </a:r>
          </a:p>
          <a:p>
            <a:pPr marL="285750" indent="-285750">
              <a:buFont typeface="Symbol"/>
              <a:buChar char="•"/>
              <a:defRPr/>
            </a:pPr>
            <a:r>
              <a:rPr lang="es-ES" dirty="0">
                <a:cs typeface="Calibri"/>
              </a:rPr>
              <a:t>CDC y FDA: Sistema de Notificación de Eventos Adversos de Vacunas (VAERS, por sus datos) — El sistema nacional que recopila informes de profesionales de la salud, fabricantes de vacunas y el público de eventos adversos que ocurren después de la vacunación; informes de eventos adversos que son inesperados, parecen ocurrir con más frecuencia de lo esperado, o tienen patrones inusuales son seguidos con estudios específicos. </a:t>
            </a:r>
          </a:p>
          <a:p>
            <a:pPr marL="285750" indent="-285750">
              <a:buFont typeface="Symbol"/>
              <a:buChar char="•"/>
              <a:defRPr/>
            </a:pP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83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will help keep you from getting COVID-19. Getting a COVID-19 vaccine will help create an immune response in your body against the virus without your having to experience illness. Based on what is known about vaccines for other diseases, experts believe that getting a COVID-19 vaccine may help keep you from getting seriously ill even if you do get COVID-19.</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s-ES" dirty="0"/>
              <a:t>La vacunación COVID-19 le ayudará a evitar que contrate COVID-19. Obtener una vacuna COVID-19 ayudará a crear una respuesta inmunitaria en su cuerpo contra el virus sin que tenga que experimentar una enfermedad. Basándose en lo que se sabe sobre las vacunas para otras enfermedades, los expertos creen que recibir una vacuna COVID-19 puede ayudar a evitar que se enferme gravemente incluso si recibe COVID-19.</a:t>
            </a:r>
          </a:p>
          <a:p>
            <a:endParaRPr lang="es-E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47752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Before vaccination, you should learn more about the different types of COVID-19 vaccines and how they work. We’ve provided some of this information in this presentation.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your vaccination appointment, you should receive a paper or electronic version of a fact sheet specific to the COVID-19 vaccine you are being offered that contains information to help you understand the risks and benefits of receiving that specific vaccine. After you are vaccinated, you should be given a vaccination record </a:t>
            </a:r>
            <a:r>
              <a:rPr lang="en-US" dirty="0"/>
              <a:t>card that</a:t>
            </a:r>
            <a:r>
              <a:rPr lang="en-US" sz="1200" kern="1200" dirty="0">
                <a:solidFill>
                  <a:schemeClr val="tx1"/>
                </a:solidFill>
                <a:effectLst/>
                <a:latin typeface="+mn-lt"/>
                <a:ea typeface="+mn-ea"/>
                <a:cs typeface="+mn-cs"/>
              </a:rPr>
              <a:t> tells you what COVID-19 vaccine you received, the date you received it, and where you received it.</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Your provider may also give you information about how to enroll in </a:t>
            </a:r>
            <a:r>
              <a:rPr lang="en-US" sz="1200" b="1" kern="1200" dirty="0">
                <a:solidFill>
                  <a:schemeClr val="tx1"/>
                </a:solidFill>
                <a:effectLst/>
                <a:latin typeface="+mn-lt"/>
                <a:ea typeface="+mn-ea"/>
                <a:cs typeface="+mn-cs"/>
              </a:rPr>
              <a:t>v-safe</a:t>
            </a:r>
            <a:r>
              <a:rPr lang="en-US" dirty="0"/>
              <a:t>. </a:t>
            </a:r>
            <a:r>
              <a:rPr lang="en-US" b="1" dirty="0"/>
              <a:t>V-safe</a:t>
            </a:r>
            <a:r>
              <a:rPr lang="en-US" dirty="0"/>
              <a:t> is</a:t>
            </a:r>
            <a:r>
              <a:rPr lang="en-US" sz="1200" kern="1200" dirty="0">
                <a:solidFill>
                  <a:schemeClr val="tx1"/>
                </a:solidFill>
                <a:effectLst/>
                <a:latin typeface="+mn-lt"/>
                <a:ea typeface="+mn-ea"/>
                <a:cs typeface="+mn-cs"/>
              </a:rPr>
              <a:t> a free, smartphone-based tool that uses text messaging and web surveys to provide personalized health check-ins after you receive a COVID-19 vaccination. </a:t>
            </a:r>
            <a:r>
              <a:rPr lang="en-US" dirty="0"/>
              <a:t>This program will help CDC monitor safety of COVID-19 vaccines. Find more information at https://www.cdc.gov/coronavirus/2019-ncov/vaccines/safety/vsafe.html. </a:t>
            </a:r>
          </a:p>
          <a:p>
            <a:pPr>
              <a:defRPr/>
            </a:pPr>
            <a:endParaRPr lang="en-US" dirty="0"/>
          </a:p>
          <a:p>
            <a:pPr>
              <a:defRPr/>
            </a:pPr>
            <a:r>
              <a:rPr lang="en-US" sz="1200" kern="1200" dirty="0">
                <a:solidFill>
                  <a:schemeClr val="tx1"/>
                </a:solidFill>
                <a:effectLst/>
                <a:latin typeface="+mn-lt"/>
                <a:ea typeface="+mn-ea"/>
                <a:cs typeface="+mn-cs"/>
              </a:rPr>
              <a:t>Its important to continue using all the tools available to help stop this pandemic. Cover your mouth and nose with a mask when you are around others, stay at least 6 feet away from others, avoid crowds, and wash your hands often.</a:t>
            </a:r>
          </a:p>
          <a:p>
            <a:pPr>
              <a:defRPr/>
            </a:pPr>
            <a:endParaRPr lang="en-US" sz="1200" kern="1200" dirty="0">
              <a:solidFill>
                <a:schemeClr val="tx1"/>
              </a:solidFill>
              <a:effectLst/>
              <a:latin typeface="+mn-lt"/>
              <a:ea typeface="+mn-ea"/>
              <a:cs typeface="+mn-cs"/>
            </a:endParaRPr>
          </a:p>
          <a:p>
            <a:pPr>
              <a:defRPr/>
            </a:pPr>
            <a:endParaRPr lang="en-US" sz="1200" kern="1200" dirty="0">
              <a:solidFill>
                <a:schemeClr val="tx1"/>
              </a:solidFill>
              <a:effectLst/>
              <a:latin typeface="+mn-lt"/>
              <a:ea typeface="+mn-ea"/>
              <a:cs typeface="+mn-cs"/>
            </a:endParaRPr>
          </a:p>
          <a:p>
            <a:pPr>
              <a:defRPr/>
            </a:pPr>
            <a:r>
              <a:rPr lang="es-ES" dirty="0"/>
              <a:t>Antes de la vacunación, debe obtener más información sobre los diferentes tipos de vacunas COVID-19 y cómo funcionan. Hemos proporcionado parte de esta información en esta presentación. </a:t>
            </a:r>
          </a:p>
          <a:p>
            <a:pPr>
              <a:defRPr/>
            </a:pPr>
            <a:endParaRPr lang="es-ES" dirty="0"/>
          </a:p>
          <a:p>
            <a:pPr>
              <a:defRPr/>
            </a:pPr>
            <a:r>
              <a:rPr lang="es-ES" dirty="0"/>
              <a:t>Durante su cita de vacunación, debe recibir una versión en papel o electrónica de una hoja informativa específica de la vacuna COVID-19 que se le ofrece que contiene información para ayudarle a comprender los riesgos y beneficios de recibir esa vacuna específica. Después de vacunarse, se le debe administrar una tarjeta de registro de vacunación que le indicará qué vacuna COVID-19 recibió, la fecha en que la recibió y dónde la recibió.</a:t>
            </a:r>
          </a:p>
          <a:p>
            <a:pPr>
              <a:defRPr/>
            </a:pPr>
            <a:endParaRPr lang="es-ES" dirty="0"/>
          </a:p>
          <a:p>
            <a:pPr>
              <a:defRPr/>
            </a:pPr>
            <a:r>
              <a:rPr lang="es-ES" dirty="0"/>
              <a:t>Su proveedor también puede darle información sobre cómo inscribirse en v-</a:t>
            </a:r>
            <a:r>
              <a:rPr lang="es-ES" dirty="0" err="1"/>
              <a:t>safe</a:t>
            </a:r>
            <a:r>
              <a:rPr lang="es-ES" dirty="0"/>
              <a:t>. V-</a:t>
            </a:r>
            <a:r>
              <a:rPr lang="es-ES" dirty="0" err="1"/>
              <a:t>safe</a:t>
            </a:r>
            <a:r>
              <a:rPr lang="es-ES" dirty="0"/>
              <a:t> es una herramienta gratuita basada en teléfonos inteligentes que utiliza mensajes de texto y encuestas web para proporcionar </a:t>
            </a:r>
            <a:r>
              <a:rPr lang="es-ES" dirty="0" err="1"/>
              <a:t>check-ins</a:t>
            </a:r>
            <a:r>
              <a:rPr lang="es-ES" dirty="0"/>
              <a:t> de salud personalizados después de recibir una vacuna COVID-19. Este programa ayudará a los CDC a monitorear la seguridad de las vacunas COVID-19. Encontrará más información en https://www.cdc.gov/coronavirus/2019-ncov/vaccines/safety/vsafe.html. </a:t>
            </a:r>
          </a:p>
          <a:p>
            <a:pPr>
              <a:defRPr/>
            </a:pPr>
            <a:endParaRPr lang="es-ES" dirty="0"/>
          </a:p>
          <a:p>
            <a:pPr>
              <a:defRPr/>
            </a:pPr>
            <a:r>
              <a:rPr lang="es-ES" dirty="0"/>
              <a:t>Es importante seguir utilizando todas las herramientas disponibles para ayudar a detener esta pandemia. Cúbrase la boca y la nariz con una máscara cuando esté cerca de otras personas, manténgase al menos a 6 pies de distancia de los demás, evite las multitudes y lávese las manos con frecuencia.</a:t>
            </a:r>
          </a:p>
          <a:p>
            <a:pPr>
              <a:defRPr/>
            </a:pPr>
            <a:endParaRPr lang="es-ES" dirty="0"/>
          </a:p>
          <a:p>
            <a:pPr>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32981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Master" Target="../slideMasters/slideMaster4.xml"/><Relationship Id="rId5" Type="http://schemas.openxmlformats.org/officeDocument/2006/relationships/image" Target="../media/image10.jpe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Master" Target="../slideMasters/slideMaster4.xml"/><Relationship Id="rId5" Type="http://schemas.openxmlformats.org/officeDocument/2006/relationships/image" Target="../media/image11.jpe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A1FF-76B3-D04B-B57A-185CEAEA2D80}"/>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D3CD15-524C-794F-829E-42467CC55997}"/>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102F3-5551-DC48-8BBC-73BBCFE5065D}"/>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1/27/2021</a:t>
            </a:fld>
            <a:endParaRPr lang="en-US"/>
          </a:p>
        </p:txBody>
      </p:sp>
      <p:sp>
        <p:nvSpPr>
          <p:cNvPr id="5" name="Footer Placeholder 4">
            <a:extLst>
              <a:ext uri="{FF2B5EF4-FFF2-40B4-BE49-F238E27FC236}">
                <a16:creationId xmlns:a16="http://schemas.microsoft.com/office/drawing/2014/main" id="{2B1947AE-E870-C74E-B021-C2007AD4F35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43E84D-8E4D-2F4F-8DA9-0589C38FBDBD}"/>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8624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C4A8-40B5-C54B-94CC-5D90E430BF4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9ACA79-2C29-7B41-9FDF-CF31F86924E8}"/>
              </a:ext>
            </a:extLst>
          </p:cNvPr>
          <p:cNvSpPr>
            <a:spLocks noGrp="1"/>
          </p:cNvSpPr>
          <p:nvPr>
            <p:ph idx="1"/>
          </p:nvPr>
        </p:nvSpPr>
        <p:spPr>
          <a:xfrm>
            <a:off x="628650" y="1370013"/>
            <a:ext cx="788670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B9076-740D-044E-A41A-EA5D6044AC2B}"/>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1/27/2021</a:t>
            </a:fld>
            <a:endParaRPr lang="en-US"/>
          </a:p>
        </p:txBody>
      </p:sp>
      <p:sp>
        <p:nvSpPr>
          <p:cNvPr id="5" name="Footer Placeholder 4">
            <a:extLst>
              <a:ext uri="{FF2B5EF4-FFF2-40B4-BE49-F238E27FC236}">
                <a16:creationId xmlns:a16="http://schemas.microsoft.com/office/drawing/2014/main" id="{6FEF08CC-42D7-6141-A882-A25237C5BA76}"/>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75F34C-442E-C940-B17D-FF914548B694}"/>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99695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19FE-FDB8-D24B-BD69-A4A68204398D}"/>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5051D-96BB-1842-8C62-67F227050B50}"/>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1B2F8B-D667-A147-BDF5-EF469B9B4693}"/>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1/27/2021</a:t>
            </a:fld>
            <a:endParaRPr lang="en-US"/>
          </a:p>
        </p:txBody>
      </p:sp>
      <p:sp>
        <p:nvSpPr>
          <p:cNvPr id="5" name="Footer Placeholder 4">
            <a:extLst>
              <a:ext uri="{FF2B5EF4-FFF2-40B4-BE49-F238E27FC236}">
                <a16:creationId xmlns:a16="http://schemas.microsoft.com/office/drawing/2014/main" id="{6B6B8C3D-C48A-4441-B4C3-0735A55F494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D2D865-E6D9-184B-A65A-D6220650B71C}"/>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320763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E725-A869-0149-BE43-8C37A6CA309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928FC8-89BB-D840-A633-135810D0F489}"/>
              </a:ext>
            </a:extLst>
          </p:cNvPr>
          <p:cNvSpPr>
            <a:spLocks noGrp="1"/>
          </p:cNvSpPr>
          <p:nvPr>
            <p:ph sz="half" idx="1"/>
          </p:nvPr>
        </p:nvSpPr>
        <p:spPr>
          <a:xfrm>
            <a:off x="62865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7C3175-C2C3-7047-B209-88BC127372B0}"/>
              </a:ext>
            </a:extLst>
          </p:cNvPr>
          <p:cNvSpPr>
            <a:spLocks noGrp="1"/>
          </p:cNvSpPr>
          <p:nvPr>
            <p:ph sz="half" idx="2"/>
          </p:nvPr>
        </p:nvSpPr>
        <p:spPr>
          <a:xfrm>
            <a:off x="464820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522B8A-1A67-2F4E-85DA-685677DB8100}"/>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1/27/2021</a:t>
            </a:fld>
            <a:endParaRPr lang="en-US"/>
          </a:p>
        </p:txBody>
      </p:sp>
      <p:sp>
        <p:nvSpPr>
          <p:cNvPr id="6" name="Footer Placeholder 5">
            <a:extLst>
              <a:ext uri="{FF2B5EF4-FFF2-40B4-BE49-F238E27FC236}">
                <a16:creationId xmlns:a16="http://schemas.microsoft.com/office/drawing/2014/main" id="{EB35E762-6A9C-A441-ABB1-2C9468AF4D4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55B440-8BDA-D147-87D0-483CC49B9EA6}"/>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14775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F4C3-67D3-4842-BBF4-D57B16AEBBB8}"/>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B2C37D8-4FAC-B047-B2E2-FE09AC06396A}"/>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ED9E89-804D-4D40-AF84-A7AB33BC1DA3}"/>
              </a:ext>
            </a:extLst>
          </p:cNvPr>
          <p:cNvSpPr>
            <a:spLocks noGrp="1"/>
          </p:cNvSpPr>
          <p:nvPr>
            <p:ph sz="half" idx="2"/>
          </p:nvPr>
        </p:nvSpPr>
        <p:spPr>
          <a:xfrm>
            <a:off x="630238" y="1879600"/>
            <a:ext cx="3868737"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F2AF1-A517-AC48-A785-68166805A555}"/>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197D81-150E-BC40-BE90-FC14691798FE}"/>
              </a:ext>
            </a:extLst>
          </p:cNvPr>
          <p:cNvSpPr>
            <a:spLocks noGrp="1"/>
          </p:cNvSpPr>
          <p:nvPr>
            <p:ph sz="quarter" idx="4"/>
          </p:nvPr>
        </p:nvSpPr>
        <p:spPr>
          <a:xfrm>
            <a:off x="4629150" y="1879600"/>
            <a:ext cx="3887788"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C010BF-FC83-384B-B8DF-428748CC3869}"/>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1/27/2021</a:t>
            </a:fld>
            <a:endParaRPr lang="en-US"/>
          </a:p>
        </p:txBody>
      </p:sp>
      <p:sp>
        <p:nvSpPr>
          <p:cNvPr id="8" name="Footer Placeholder 7">
            <a:extLst>
              <a:ext uri="{FF2B5EF4-FFF2-40B4-BE49-F238E27FC236}">
                <a16:creationId xmlns:a16="http://schemas.microsoft.com/office/drawing/2014/main" id="{A7F9220F-6D19-7C4A-9DB9-5F6CC8D56B0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F7E107-9CBB-B34A-9B29-B548AA5CB94B}"/>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195774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83B-C2B2-7244-97D3-82E80DA864F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35225B3-2C32-D949-80B7-C79F1E9B7482}"/>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1/27/2021</a:t>
            </a:fld>
            <a:endParaRPr lang="en-US"/>
          </a:p>
        </p:txBody>
      </p:sp>
      <p:sp>
        <p:nvSpPr>
          <p:cNvPr id="4" name="Footer Placeholder 3">
            <a:extLst>
              <a:ext uri="{FF2B5EF4-FFF2-40B4-BE49-F238E27FC236}">
                <a16:creationId xmlns:a16="http://schemas.microsoft.com/office/drawing/2014/main" id="{266F6389-0507-284F-A679-7475A4537394}"/>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B7285AA-4A24-0442-A945-94D4F9A4149A}"/>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860595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F234D2-0D80-5D4C-9E10-3B3318446E88}"/>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1/27/2021</a:t>
            </a:fld>
            <a:endParaRPr lang="en-US"/>
          </a:p>
        </p:txBody>
      </p:sp>
      <p:sp>
        <p:nvSpPr>
          <p:cNvPr id="3" name="Footer Placeholder 2">
            <a:extLst>
              <a:ext uri="{FF2B5EF4-FFF2-40B4-BE49-F238E27FC236}">
                <a16:creationId xmlns:a16="http://schemas.microsoft.com/office/drawing/2014/main" id="{BBC6635B-7217-D64F-A3A9-ADF46597E78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9B4EB9-67AA-E142-9861-9E7EB8DBB4DE}"/>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44014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1364-6368-614E-A766-6EF35EE28FF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9C71D3-5325-DF44-8031-00DE64B9215D}"/>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CCE4E-45AC-B742-B7B0-984881FA34F1}"/>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87D4AB-50E2-3940-9717-2FAA2DB4FB25}"/>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1/27/2021</a:t>
            </a:fld>
            <a:endParaRPr lang="en-US"/>
          </a:p>
        </p:txBody>
      </p:sp>
      <p:sp>
        <p:nvSpPr>
          <p:cNvPr id="6" name="Footer Placeholder 5">
            <a:extLst>
              <a:ext uri="{FF2B5EF4-FFF2-40B4-BE49-F238E27FC236}">
                <a16:creationId xmlns:a16="http://schemas.microsoft.com/office/drawing/2014/main" id="{39D7F2EC-3B10-6644-AB60-B284F5BDC7C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90D028-31EC-8B45-8A76-2B57C0D468BE}"/>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3703990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9CD3-BB75-E146-B698-BB3B02FFF27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9E6DD-D5FE-B041-AD9D-ED3D70A4FC6A}"/>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9B28D-3BC6-C643-A831-A35C95FB35A3}"/>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B41675-C9BA-8049-B82C-D37ECDD8A9C4}"/>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1/27/2021</a:t>
            </a:fld>
            <a:endParaRPr lang="en-US"/>
          </a:p>
        </p:txBody>
      </p:sp>
      <p:sp>
        <p:nvSpPr>
          <p:cNvPr id="6" name="Footer Placeholder 5">
            <a:extLst>
              <a:ext uri="{FF2B5EF4-FFF2-40B4-BE49-F238E27FC236}">
                <a16:creationId xmlns:a16="http://schemas.microsoft.com/office/drawing/2014/main" id="{5AB2BD4D-108D-A548-80F7-07024361AFC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0810C0-1856-6642-9A55-351052DBBBA9}"/>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54946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5FF2-5CDB-9448-9E16-8E5873EE072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4072A-43B3-9D46-8674-355666677E49}"/>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9666-DBC7-6F42-A4B4-A3EB69B2ED8E}"/>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1/27/2021</a:t>
            </a:fld>
            <a:endParaRPr lang="en-US"/>
          </a:p>
        </p:txBody>
      </p:sp>
      <p:sp>
        <p:nvSpPr>
          <p:cNvPr id="5" name="Footer Placeholder 4">
            <a:extLst>
              <a:ext uri="{FF2B5EF4-FFF2-40B4-BE49-F238E27FC236}">
                <a16:creationId xmlns:a16="http://schemas.microsoft.com/office/drawing/2014/main" id="{3879EC66-2C9A-474F-9651-25B7BCF17BC3}"/>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AE009A-2A5E-B74A-8EFA-58B019A0A8B9}"/>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69176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CA15E-86C1-BB44-86D3-5E7A02778DBF}"/>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DC211A-0201-754A-AFBA-3DA22738E3AF}"/>
              </a:ext>
            </a:extLst>
          </p:cNvPr>
          <p:cNvSpPr>
            <a:spLocks noGrp="1"/>
          </p:cNvSpPr>
          <p:nvPr>
            <p:ph type="body" orient="vert" idx="1"/>
          </p:nvPr>
        </p:nvSpPr>
        <p:spPr>
          <a:xfrm>
            <a:off x="628650" y="274638"/>
            <a:ext cx="5762625" cy="435768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22A28-651C-584D-A05A-AD086974804A}"/>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1/27/2021</a:t>
            </a:fld>
            <a:endParaRPr lang="en-US"/>
          </a:p>
        </p:txBody>
      </p:sp>
      <p:sp>
        <p:nvSpPr>
          <p:cNvPr id="5" name="Footer Placeholder 4">
            <a:extLst>
              <a:ext uri="{FF2B5EF4-FFF2-40B4-BE49-F238E27FC236}">
                <a16:creationId xmlns:a16="http://schemas.microsoft.com/office/drawing/2014/main" id="{C8B7D191-C10E-D440-BA0D-DB98A68328A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3D930C-B3D5-2645-9362-7CDA3CB63700}"/>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1478926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7587" b="15918"/>
          <a:stretch/>
        </p:blipFill>
        <p:spPr>
          <a:xfrm>
            <a:off x="-7526" y="3"/>
            <a:ext cx="9159051" cy="738653"/>
          </a:xfrm>
          <a:prstGeom prst="rect">
            <a:avLst/>
          </a:prstGeom>
        </p:spPr>
      </p:pic>
      <p:sp>
        <p:nvSpPr>
          <p:cNvPr id="7" name="Title 1"/>
          <p:cNvSpPr>
            <a:spLocks noGrp="1"/>
          </p:cNvSpPr>
          <p:nvPr>
            <p:ph type="title"/>
          </p:nvPr>
        </p:nvSpPr>
        <p:spPr>
          <a:xfrm>
            <a:off x="457200" y="1026676"/>
            <a:ext cx="8229600" cy="866834"/>
          </a:xfrm>
          <a:prstGeom prst="rect">
            <a:avLst/>
          </a:prstGeom>
        </p:spPr>
        <p:txBody>
          <a:bodyPr/>
          <a:lstStyle>
            <a:lvl1pPr algn="l">
              <a:lnSpc>
                <a:spcPts val="1688"/>
              </a:lnSpc>
              <a:defRPr sz="2400" b="1" baseline="0">
                <a:solidFill>
                  <a:schemeClr val="accent5">
                    <a:lumMod val="50000"/>
                  </a:schemeClr>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350" b="0" baseline="0">
                <a:solidFill>
                  <a:schemeClr val="accent5">
                    <a:lumMod val="50000"/>
                  </a:schemeClr>
                </a:solidFill>
                <a:effectLst/>
                <a:latin typeface="Calibri"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125"/>
              </a:lnSpc>
              <a:buNone/>
              <a:defRPr sz="1050" baseline="0">
                <a:solidFill>
                  <a:schemeClr val="accent5">
                    <a:lumMod val="50000"/>
                  </a:schemeClr>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2" y="185241"/>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Division of Healthcare Quality Promotion</a:t>
            </a:r>
          </a:p>
        </p:txBody>
      </p:sp>
      <p:sp>
        <p:nvSpPr>
          <p:cNvPr id="11"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12688258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ct val="100000"/>
              </a:lnSpc>
              <a:defRPr sz="2100" b="0" baseline="0">
                <a:solidFill>
                  <a:schemeClr val="accent5">
                    <a:lumMod val="50000"/>
                  </a:schemeClr>
                </a:solidFill>
                <a:effectLst/>
                <a:latin typeface="Calibri" pitchFamily="34" charset="0"/>
              </a:defRPr>
            </a:lvl1pPr>
          </a:lstStyle>
          <a:p>
            <a:r>
              <a:rPr lang="en-US"/>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8508"/>
          <a:stretch/>
        </p:blipFill>
        <p:spPr>
          <a:xfrm>
            <a:off x="0" y="5019311"/>
            <a:ext cx="9144000" cy="124190"/>
          </a:xfrm>
          <a:prstGeom prst="rect">
            <a:avLst/>
          </a:prstGeom>
        </p:spPr>
      </p:pic>
      <p:sp>
        <p:nvSpPr>
          <p:cNvPr id="7" name="Text Placeholder 7"/>
          <p:cNvSpPr>
            <a:spLocks noGrp="1"/>
          </p:cNvSpPr>
          <p:nvPr>
            <p:ph type="body" sz="quarter" idx="10"/>
          </p:nvPr>
        </p:nvSpPr>
        <p:spPr>
          <a:xfrm>
            <a:off x="457200" y="1158875"/>
            <a:ext cx="8229600" cy="3341688"/>
          </a:xfrm>
        </p:spPr>
        <p:txBody>
          <a:bodyPr>
            <a:normAutofit/>
          </a:bodyPr>
          <a:lstStyle>
            <a:lvl1pPr marL="192881" indent="-192881">
              <a:buClr>
                <a:srgbClr val="E25423"/>
              </a:buClr>
              <a:buFont typeface="Wingdings" panose="05000000000000000000" pitchFamily="2" charset="2"/>
              <a:buChar char="§"/>
              <a:defRPr sz="1650">
                <a:solidFill>
                  <a:srgbClr val="000000"/>
                </a:solidFill>
              </a:defRPr>
            </a:lvl1pPr>
            <a:lvl2pPr>
              <a:buClr>
                <a:srgbClr val="8D8B00"/>
              </a:buClr>
              <a:defRPr sz="1500">
                <a:solidFill>
                  <a:srgbClr val="000000"/>
                </a:solidFill>
              </a:defRPr>
            </a:lvl2pPr>
            <a:lvl3pPr>
              <a:buClr>
                <a:srgbClr val="006A71"/>
              </a:buClr>
              <a:defRPr sz="1350">
                <a:solidFill>
                  <a:srgbClr val="000000"/>
                </a:solidFill>
              </a:defRPr>
            </a:lvl3pPr>
            <a:lvl4pPr>
              <a:defRPr sz="1125">
                <a:solidFill>
                  <a:srgbClr val="000000"/>
                </a:solidFill>
              </a:defRPr>
            </a:lvl4pPr>
            <a:lvl5pPr>
              <a:defRPr sz="1125">
                <a:solidFill>
                  <a:srgbClr val="000000"/>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27027943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ata Slide (empt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8508"/>
          <a:stretch/>
        </p:blipFill>
        <p:spPr>
          <a:xfrm>
            <a:off x="0" y="5019311"/>
            <a:ext cx="9144000" cy="124190"/>
          </a:xfrm>
          <a:prstGeom prst="rect">
            <a:avLst/>
          </a:prstGeom>
        </p:spPr>
      </p:pic>
      <p:sp>
        <p:nvSpPr>
          <p:cNvPr id="8"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4400645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1688"/>
              </a:lnSpc>
              <a:defRPr sz="2100" b="0" baseline="0">
                <a:solidFill>
                  <a:schemeClr val="accent5">
                    <a:lumMod val="50000"/>
                  </a:schemeClr>
                </a:solidFill>
                <a:effectLst/>
                <a:latin typeface="Calibri" pitchFamily="34" charset="0"/>
              </a:defRPr>
            </a:lvl1pPr>
          </a:lstStyle>
          <a:p>
            <a:r>
              <a:rPr lang="en-US"/>
              <a:t>Title</a:t>
            </a:r>
          </a:p>
        </p:txBody>
      </p:sp>
      <p:sp>
        <p:nvSpPr>
          <p:cNvPr id="3" name="Content Placeholder 2"/>
          <p:cNvSpPr>
            <a:spLocks noGrp="1"/>
          </p:cNvSpPr>
          <p:nvPr>
            <p:ph idx="1"/>
          </p:nvPr>
        </p:nvSpPr>
        <p:spPr>
          <a:xfrm>
            <a:off x="457202" y="1200151"/>
            <a:ext cx="3879669" cy="3143250"/>
          </a:xfrm>
          <a:prstGeom prst="rect">
            <a:avLst/>
          </a:prstGeom>
        </p:spPr>
        <p:txBody>
          <a:bodyPr/>
          <a:lstStyle>
            <a:lvl1pPr marL="192881" indent="-192881">
              <a:buClr>
                <a:srgbClr val="541900"/>
              </a:buClr>
              <a:buSzPct val="70000"/>
              <a:buFont typeface="Wingdings" panose="05000000000000000000" pitchFamily="2" charset="2"/>
              <a:buChar char="§"/>
              <a:defRPr sz="1350" b="1" baseline="0">
                <a:solidFill>
                  <a:srgbClr val="000000"/>
                </a:solidFill>
                <a:latin typeface="Calibri" pitchFamily="34" charset="0"/>
              </a:defRPr>
            </a:lvl1pPr>
            <a:lvl2pPr marL="417910" indent="-160735">
              <a:buClr>
                <a:srgbClr val="005984"/>
              </a:buClr>
              <a:buSzPct val="100000"/>
              <a:buFont typeface="Arial" panose="020B0604020202020204" pitchFamily="34" charset="0"/>
              <a:buChar char="•"/>
              <a:defRPr sz="1125">
                <a:solidFill>
                  <a:schemeClr val="accent4">
                    <a:lumMod val="75000"/>
                  </a:schemeClr>
                </a:solidFill>
              </a:defRPr>
            </a:lvl2pPr>
            <a:lvl3pPr>
              <a:buClrTx/>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192881" indent="-192881">
              <a:buClr>
                <a:srgbClr val="541900"/>
              </a:buClr>
              <a:buSzPct val="70000"/>
              <a:buFont typeface="Wingdings" panose="05000000000000000000" pitchFamily="2" charset="2"/>
              <a:buChar char="§"/>
              <a:defRPr sz="1350" b="1" baseline="0">
                <a:solidFill>
                  <a:srgbClr val="000000"/>
                </a:solidFill>
                <a:latin typeface="Calibri" pitchFamily="34" charset="0"/>
              </a:defRPr>
            </a:lvl1pPr>
            <a:lvl2pPr marL="417910" indent="-160735">
              <a:buClr>
                <a:srgbClr val="005984"/>
              </a:buClr>
              <a:buSzPct val="100000"/>
              <a:buFont typeface="Arial" panose="020B0604020202020204" pitchFamily="34" charset="0"/>
              <a:buChar char="•"/>
              <a:defRPr sz="1125">
                <a:solidFill>
                  <a:schemeClr val="accent4">
                    <a:lumMod val="75000"/>
                  </a:schemeClr>
                </a:solidFill>
              </a:defRPr>
            </a:lvl2pPr>
            <a:lvl3pPr>
              <a:buClrTx/>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b="-37405"/>
          <a:stretch/>
        </p:blipFill>
        <p:spPr>
          <a:xfrm>
            <a:off x="-1" y="5001839"/>
            <a:ext cx="9144001" cy="193183"/>
          </a:xfrm>
          <a:prstGeom prst="rect">
            <a:avLst/>
          </a:prstGeom>
        </p:spPr>
      </p:pic>
      <p:sp>
        <p:nvSpPr>
          <p:cNvPr id="6" name="Slide Number Placeholder 3"/>
          <p:cNvSpPr>
            <a:spLocks noGrp="1"/>
          </p:cNvSpPr>
          <p:nvPr>
            <p:ph type="sldNum" sz="quarter" idx="4"/>
          </p:nvPr>
        </p:nvSpPr>
        <p:spPr>
          <a:xfrm>
            <a:off x="49566" y="4648322"/>
            <a:ext cx="515435" cy="274637"/>
          </a:xfrm>
          <a:prstGeom prst="rect">
            <a:avLst/>
          </a:prstGeom>
        </p:spPr>
        <p:txBody>
          <a:bodyPr vert="horz" lIns="91440" tIns="45720" rIns="91440" bIns="45720" rtlCol="0" anchor="ctr"/>
          <a:lstStyle>
            <a:lvl1pPr algn="r">
              <a:defRPr sz="900">
                <a:solidFill>
                  <a:srgbClr val="000000"/>
                </a:solidFill>
                <a:latin typeface="Calibri" panose="020F0502020204030204" pitchFamily="34" charset="0"/>
              </a:defRPr>
            </a:lvl1pPr>
          </a:lstStyle>
          <a:p>
            <a:fld id="{87039C74-7B99-4349-9871-7F6A14735E42}" type="slidenum">
              <a:rPr lang="en-US" smtClean="0"/>
              <a:pPr/>
              <a:t>‹#›</a:t>
            </a:fld>
            <a:endParaRPr lang="en-US"/>
          </a:p>
        </p:txBody>
      </p:sp>
    </p:spTree>
    <p:extLst>
      <p:ext uri="{BB962C8B-B14F-4D97-AF65-F5344CB8AC3E}">
        <p14:creationId xmlns:p14="http://schemas.microsoft.com/office/powerpoint/2010/main" val="6788048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4" y="3350324"/>
            <a:ext cx="8294913" cy="871538"/>
          </a:xfrm>
          <a:prstGeom prst="rect">
            <a:avLst/>
          </a:prstGeom>
        </p:spPr>
        <p:txBody>
          <a:bodyPr anchor="b"/>
          <a:lstStyle>
            <a:lvl1pPr algn="l">
              <a:defRPr sz="2025"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7"/>
            <a:ext cx="7772400" cy="426244"/>
          </a:xfrm>
          <a:prstGeom prst="rect">
            <a:avLst/>
          </a:prstGeom>
        </p:spPr>
        <p:txBody>
          <a:bodyPr anchor="b"/>
          <a:lstStyle>
            <a:lvl1pPr marL="0" indent="0" algn="l">
              <a:lnSpc>
                <a:spcPts val="1238"/>
              </a:lnSpc>
              <a:buNone/>
              <a:defRPr sz="1125" baseline="0">
                <a:solidFill>
                  <a:schemeClr val="bg2"/>
                </a:solidFill>
                <a:latin typeface="Calibri" pitchFamily="34"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6"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40946045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dirty="0"/>
          </a:p>
        </p:txBody>
      </p:sp>
    </p:spTree>
    <p:extLst>
      <p:ext uri="{BB962C8B-B14F-4D97-AF65-F5344CB8AC3E}">
        <p14:creationId xmlns:p14="http://schemas.microsoft.com/office/powerpoint/2010/main" val="6273659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81697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sp>
        <p:nvSpPr>
          <p:cNvPr id="8" name="Title 1">
            <a:extLst>
              <a:ext uri="{FF2B5EF4-FFF2-40B4-BE49-F238E27FC236}">
                <a16:creationId xmlns:a16="http://schemas.microsoft.com/office/drawing/2014/main" id="{14DB9D2D-416A-4DC6-B12D-15B21B645DA0}"/>
              </a:ext>
            </a:extLst>
          </p:cNvPr>
          <p:cNvSpPr>
            <a:spLocks noGrp="1"/>
          </p:cNvSpPr>
          <p:nvPr>
            <p:ph type="title"/>
          </p:nvPr>
        </p:nvSpPr>
        <p:spPr>
          <a:xfrm>
            <a:off x="416562" y="9097"/>
            <a:ext cx="872744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12" name="Subtitle 2">
            <a:extLst>
              <a:ext uri="{FF2B5EF4-FFF2-40B4-BE49-F238E27FC236}">
                <a16:creationId xmlns:a16="http://schemas.microsoft.com/office/drawing/2014/main" id="{B4A9BDB5-96D7-4C02-B14C-AFF89B46288E}"/>
              </a:ext>
            </a:extLst>
          </p:cNvPr>
          <p:cNvSpPr>
            <a:spLocks noGrp="1"/>
          </p:cNvSpPr>
          <p:nvPr>
            <p:ph type="subTitle" idx="1"/>
          </p:nvPr>
        </p:nvSpPr>
        <p:spPr>
          <a:xfrm>
            <a:off x="416561" y="1026256"/>
            <a:ext cx="7723098"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3" name="Text Placeholder 8">
            <a:extLst>
              <a:ext uri="{FF2B5EF4-FFF2-40B4-BE49-F238E27FC236}">
                <a16:creationId xmlns:a16="http://schemas.microsoft.com/office/drawing/2014/main" id="{AF5CDD32-E068-49A7-A450-6297A12228DE}"/>
              </a:ext>
            </a:extLst>
          </p:cNvPr>
          <p:cNvSpPr>
            <a:spLocks noGrp="1"/>
          </p:cNvSpPr>
          <p:nvPr>
            <p:ph type="body" sz="quarter" idx="10"/>
          </p:nvPr>
        </p:nvSpPr>
        <p:spPr>
          <a:xfrm>
            <a:off x="416562" y="1890635"/>
            <a:ext cx="7663138"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extLst>
      <p:ext uri="{BB962C8B-B14F-4D97-AF65-F5344CB8AC3E}">
        <p14:creationId xmlns:p14="http://schemas.microsoft.com/office/powerpoint/2010/main" val="2727428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r>
              <a:rPr lang="en-US" dirty="0"/>
              <a:t>Heading</a:t>
            </a:r>
          </a:p>
        </p:txBody>
      </p:sp>
      <p:sp>
        <p:nvSpPr>
          <p:cNvPr id="5" name="Text Placeholder 7"/>
          <p:cNvSpPr>
            <a:spLocks noGrp="1"/>
          </p:cNvSpPr>
          <p:nvPr>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998407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9226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2" name="Picture 11" descr="Logos of the U.S. Department of Health and Human Services and Centers for Disease Control and Prevention" title="LOGOS">
            <a:extLst>
              <a:ext uri="{FF2B5EF4-FFF2-40B4-BE49-F238E27FC236}">
                <a16:creationId xmlns:a16="http://schemas.microsoft.com/office/drawing/2014/main" id="{26558C01-7207-4C37-892E-C5ECC80A8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501098"/>
            <a:ext cx="869114" cy="498262"/>
          </a:xfrm>
          <a:prstGeom prst="rect">
            <a:avLst/>
          </a:prstGeom>
        </p:spPr>
      </p:pic>
    </p:spTree>
    <p:extLst>
      <p:ext uri="{BB962C8B-B14F-4D97-AF65-F5344CB8AC3E}">
        <p14:creationId xmlns:p14="http://schemas.microsoft.com/office/powerpoint/2010/main" val="2880155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Tree>
    <p:extLst>
      <p:ext uri="{BB962C8B-B14F-4D97-AF65-F5344CB8AC3E}">
        <p14:creationId xmlns:p14="http://schemas.microsoft.com/office/powerpoint/2010/main" val="84455777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4" y="2441364"/>
            <a:ext cx="8294913" cy="871538"/>
          </a:xfrm>
          <a:prstGeom prst="rect">
            <a:avLst/>
          </a:prstGeom>
        </p:spPr>
        <p:txBody>
          <a:bodyPr anchor="b"/>
          <a:lstStyle>
            <a:lvl1pPr algn="l">
              <a:defRPr sz="3600" b="1" i="0" baseline="0">
                <a:solidFill>
                  <a:schemeClr val="bg2"/>
                </a:solidFill>
                <a:effectLst/>
                <a:latin typeface="Arial Black" panose="020B0604020202020204" pitchFamily="34" charset="0"/>
                <a:cs typeface="Arial Black" panose="020B0604020202020204" pitchFamily="34" charset="0"/>
              </a:defRPr>
            </a:lvl1pPr>
          </a:lstStyle>
          <a:p>
            <a:endParaRPr lang="en-US" dirty="0"/>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0" i="0" baseline="0">
                <a:solidFill>
                  <a:schemeClr val="bg2"/>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260721962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7"/>
            <a:ext cx="4484352" cy="4346372"/>
          </a:xfrm>
          <a:prstGeom prst="rect">
            <a:avLst/>
          </a:prstGeom>
        </p:spPr>
      </p:pic>
      <p:sp>
        <p:nvSpPr>
          <p:cNvPr id="2" name="Title 1"/>
          <p:cNvSpPr>
            <a:spLocks noGrp="1"/>
          </p:cNvSpPr>
          <p:nvPr>
            <p:ph type="title"/>
          </p:nvPr>
        </p:nvSpPr>
        <p:spPr>
          <a:xfrm>
            <a:off x="179614" y="2441364"/>
            <a:ext cx="8294913" cy="871538"/>
          </a:xfrm>
          <a:prstGeom prst="rect">
            <a:avLst/>
          </a:prstGeom>
        </p:spPr>
        <p:txBody>
          <a:bodyPr anchor="b"/>
          <a:lstStyle>
            <a:lvl1pPr algn="l">
              <a:defRPr sz="3600" b="1" i="0" baseline="0">
                <a:solidFill>
                  <a:schemeClr val="bg2"/>
                </a:solidFill>
                <a:effectLst/>
                <a:latin typeface="Arial Black" panose="020B0604020202020204" pitchFamily="34" charset="0"/>
                <a:cs typeface="Arial Black" panose="020B0604020202020204" pitchFamily="34" charset="0"/>
              </a:defRPr>
            </a:lvl1pPr>
          </a:lstStyle>
          <a:p>
            <a:endParaRPr lang="en-US" dirty="0"/>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0" i="0" baseline="0">
                <a:solidFill>
                  <a:schemeClr val="bg2"/>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16228418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2"/>
            <a:ext cx="3684774" cy="3475844"/>
          </a:xfrm>
          <a:prstGeom prst="rect">
            <a:avLst/>
          </a:prstGeom>
        </p:spPr>
      </p:pic>
    </p:spTree>
    <p:extLst>
      <p:ext uri="{BB962C8B-B14F-4D97-AF65-F5344CB8AC3E}">
        <p14:creationId xmlns:p14="http://schemas.microsoft.com/office/powerpoint/2010/main" val="34551808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5353699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72584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4"/>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82732152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Lst>
  <p:transition>
    <p:fade/>
  </p:transition>
  <p:hf hdr="0" ftr="0" dt="0"/>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Myriad Web Pro" panose="020B0503030403020204" pitchFamily="34" charset="0"/>
        </a:defRPr>
      </a:lvl2pPr>
      <a:lvl3pPr algn="ctr" rtl="0" eaLnBrk="0" fontAlgn="base" hangingPunct="0">
        <a:spcBef>
          <a:spcPct val="0"/>
        </a:spcBef>
        <a:spcAft>
          <a:spcPct val="0"/>
        </a:spcAft>
        <a:defRPr sz="2475">
          <a:solidFill>
            <a:schemeClr val="tx1"/>
          </a:solidFill>
          <a:latin typeface="Myriad Web Pro" panose="020B0503030403020204" pitchFamily="34" charset="0"/>
        </a:defRPr>
      </a:lvl3pPr>
      <a:lvl4pPr algn="ctr" rtl="0" eaLnBrk="0" fontAlgn="base" hangingPunct="0">
        <a:spcBef>
          <a:spcPct val="0"/>
        </a:spcBef>
        <a:spcAft>
          <a:spcPct val="0"/>
        </a:spcAft>
        <a:defRPr sz="2475">
          <a:solidFill>
            <a:schemeClr val="tx1"/>
          </a:solidFill>
          <a:latin typeface="Myriad Web Pro" panose="020B0503030403020204" pitchFamily="34" charset="0"/>
        </a:defRPr>
      </a:lvl4pPr>
      <a:lvl5pPr algn="ctr" rtl="0" eaLnBrk="0" fontAlgn="base" hangingPunct="0">
        <a:spcBef>
          <a:spcPct val="0"/>
        </a:spcBef>
        <a:spcAft>
          <a:spcPct val="0"/>
        </a:spcAft>
        <a:defRPr sz="2475">
          <a:solidFill>
            <a:schemeClr val="tx1"/>
          </a:solidFill>
          <a:latin typeface="Myriad Web Pro" panose="020B0503030403020204" pitchFamily="34" charset="0"/>
        </a:defRPr>
      </a:lvl5pPr>
      <a:lvl6pPr marL="257175" algn="ctr" rtl="0" fontAlgn="base">
        <a:spcBef>
          <a:spcPct val="0"/>
        </a:spcBef>
        <a:spcAft>
          <a:spcPct val="0"/>
        </a:spcAft>
        <a:defRPr sz="2475">
          <a:solidFill>
            <a:schemeClr val="tx1"/>
          </a:solidFill>
          <a:latin typeface="Myriad Web Pro" panose="020B0503030403020204" pitchFamily="34" charset="0"/>
        </a:defRPr>
      </a:lvl6pPr>
      <a:lvl7pPr marL="514350" algn="ctr" rtl="0" fontAlgn="base">
        <a:spcBef>
          <a:spcPct val="0"/>
        </a:spcBef>
        <a:spcAft>
          <a:spcPct val="0"/>
        </a:spcAft>
        <a:defRPr sz="2475">
          <a:solidFill>
            <a:schemeClr val="tx1"/>
          </a:solidFill>
          <a:latin typeface="Myriad Web Pro" panose="020B0503030403020204" pitchFamily="34" charset="0"/>
        </a:defRPr>
      </a:lvl7pPr>
      <a:lvl8pPr marL="771525" algn="ctr" rtl="0" fontAlgn="base">
        <a:spcBef>
          <a:spcPct val="0"/>
        </a:spcBef>
        <a:spcAft>
          <a:spcPct val="0"/>
        </a:spcAft>
        <a:defRPr sz="2475">
          <a:solidFill>
            <a:schemeClr val="tx1"/>
          </a:solidFill>
          <a:latin typeface="Myriad Web Pro" panose="020B0503030403020204" pitchFamily="34" charset="0"/>
        </a:defRPr>
      </a:lvl8pPr>
      <a:lvl9pPr marL="1028700" algn="ctr" rtl="0" fontAlgn="base">
        <a:spcBef>
          <a:spcPct val="0"/>
        </a:spcBef>
        <a:spcAft>
          <a:spcPct val="0"/>
        </a:spcAft>
        <a:defRPr sz="2475">
          <a:solidFill>
            <a:schemeClr val="tx1"/>
          </a:solidFill>
          <a:latin typeface="Myriad Web Pro" panose="020B0503030403020204" pitchFamily="34" charset="0"/>
        </a:defRPr>
      </a:lvl9pPr>
    </p:titleStyle>
    <p:bodyStyle>
      <a:lvl1pPr marL="192881" indent="-192881" algn="l" rtl="0" eaLnBrk="0" fontAlgn="base" hangingPunct="0">
        <a:spcBef>
          <a:spcPct val="20000"/>
        </a:spcBef>
        <a:spcAft>
          <a:spcPct val="0"/>
        </a:spcAft>
        <a:buClr>
          <a:srgbClr val="EC881D"/>
        </a:buClr>
        <a:buFont typeface="Wingdings" panose="05000000000000000000" pitchFamily="2" charset="2"/>
        <a:buChar char="§"/>
        <a:defRPr sz="1650" kern="1200">
          <a:solidFill>
            <a:srgbClr val="000000"/>
          </a:solidFill>
          <a:latin typeface="Calibri" panose="020F0502020204030204" pitchFamily="34" charset="0"/>
          <a:ea typeface="+mn-ea"/>
          <a:cs typeface="+mn-cs"/>
        </a:defRPr>
      </a:lvl1pPr>
      <a:lvl2pPr marL="417910" indent="-160735" algn="l" rtl="0" eaLnBrk="0" fontAlgn="base" hangingPunct="0">
        <a:spcBef>
          <a:spcPct val="20000"/>
        </a:spcBef>
        <a:spcAft>
          <a:spcPct val="0"/>
        </a:spcAft>
        <a:buClr>
          <a:schemeClr val="accent2">
            <a:lumMod val="75000"/>
          </a:schemeClr>
        </a:buClr>
        <a:buFont typeface="Arial" panose="020B0604020202020204" pitchFamily="34" charset="0"/>
        <a:buChar char="–"/>
        <a:defRPr sz="1500" kern="1200">
          <a:solidFill>
            <a:srgbClr val="000000"/>
          </a:solidFill>
          <a:latin typeface="Calibri" panose="020F0502020204030204" pitchFamily="34" charset="0"/>
          <a:ea typeface="+mn-ea"/>
          <a:cs typeface="+mn-cs"/>
        </a:defRPr>
      </a:lvl2pPr>
      <a:lvl3pPr marL="642938" indent="-128588" algn="l" rtl="0" eaLnBrk="0" fontAlgn="base" hangingPunct="0">
        <a:spcBef>
          <a:spcPct val="20000"/>
        </a:spcBef>
        <a:spcAft>
          <a:spcPct val="0"/>
        </a:spcAft>
        <a:buClr>
          <a:schemeClr val="accent5">
            <a:lumMod val="75000"/>
          </a:schemeClr>
        </a:buClr>
        <a:buFont typeface="Arial" panose="020B0604020202020204" pitchFamily="34" charset="0"/>
        <a:buChar char="•"/>
        <a:defRPr sz="1350" kern="1200">
          <a:solidFill>
            <a:srgbClr val="000000"/>
          </a:solidFill>
          <a:latin typeface="Calibri" panose="020F0502020204030204" pitchFamily="34" charset="0"/>
          <a:ea typeface="+mn-ea"/>
          <a:cs typeface="+mn-cs"/>
        </a:defRPr>
      </a:lvl3pPr>
      <a:lvl4pPr marL="900113" indent="-128588" algn="l" rtl="0" eaLnBrk="0" fontAlgn="base" hangingPunct="0">
        <a:spcBef>
          <a:spcPct val="20000"/>
        </a:spcBef>
        <a:spcAft>
          <a:spcPct val="0"/>
        </a:spcAft>
        <a:buClr>
          <a:schemeClr val="accent3">
            <a:lumMod val="75000"/>
          </a:schemeClr>
        </a:buClr>
        <a:buFont typeface="Arial" panose="020B0604020202020204" pitchFamily="34" charset="0"/>
        <a:buChar char="–"/>
        <a:defRPr sz="1125" kern="1200">
          <a:solidFill>
            <a:srgbClr val="000000"/>
          </a:solidFill>
          <a:latin typeface="Calibri" panose="020F0502020204030204" pitchFamily="34" charset="0"/>
          <a:ea typeface="+mn-ea"/>
          <a:cs typeface="+mn-cs"/>
        </a:defRPr>
      </a:lvl4pPr>
      <a:lvl5pPr marL="1157288" indent="-128588" algn="l" rtl="0" eaLnBrk="0" fontAlgn="base" hangingPunct="0">
        <a:spcBef>
          <a:spcPct val="20000"/>
        </a:spcBef>
        <a:spcAft>
          <a:spcPct val="0"/>
        </a:spcAft>
        <a:buClr>
          <a:srgbClr val="EC881D"/>
        </a:buClr>
        <a:buFont typeface="Arial" panose="020B0604020202020204" pitchFamily="34" charset="0"/>
        <a:buChar char="»"/>
        <a:defRPr sz="1125" kern="1200">
          <a:solidFill>
            <a:srgbClr val="000000"/>
          </a:solidFill>
          <a:latin typeface="Calibri" panose="020F0502020204030204"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0804236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Font typeface="Arial" panose="020B0604020202020204" pitchFamily="34" charset="0"/>
        <a:buChar char="–"/>
        <a:defRPr sz="28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Font typeface="Arial" panose="020B0604020202020204" pitchFamily="34" charset="0"/>
        <a:buChar char="•"/>
        <a:defRPr sz="24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hyperlink" Target="https://www.cdc.gov/vaccines/covid-19/index.html" TargetMode="External"/><Relationship Id="rId5" Type="http://schemas.openxmlformats.org/officeDocument/2006/relationships/hyperlink" Target="https://www.cdc.gov/coronavirus/2019-ncov/vaccines/index.html" TargetMode="Externa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cdc.gov/coronavirus/2019-ncov/hcp/testing-overview.html" TargetMode="Externa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coronavirus/2019-ncov/vaccines/about-vaccines/vaccine-myths.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hyperlink" Target="https://vaers.hhs.gov/"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28.png"/><Relationship Id="rId11" Type="http://schemas.openxmlformats.org/officeDocument/2006/relationships/hyperlink" Target="https://www.cdc.gov/coronavirus/2019-ncov/vaccines/safety/vsafe.html" TargetMode="External"/><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emf"/><Relationship Id="rId9" Type="http://schemas.openxmlformats.org/officeDocument/2006/relationships/hyperlink" Target="https://vsafe.cd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vaccines/safety/vsafe.html"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0FA1103-73BE-FE46-B35E-FF55CB4239DB}"/>
              </a:ext>
            </a:extLst>
          </p:cNvPr>
          <p:cNvSpPr/>
          <p:nvPr/>
        </p:nvSpPr>
        <p:spPr>
          <a:xfrm>
            <a:off x="0" y="4794191"/>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54E9437-66FA-724E-AFE5-C2100DB020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94"/>
          <a:stretch/>
        </p:blipFill>
        <p:spPr>
          <a:xfrm>
            <a:off x="205594" y="-1"/>
            <a:ext cx="8732812" cy="3747405"/>
          </a:xfrm>
          <a:prstGeom prst="rect">
            <a:avLst/>
          </a:prstGeom>
        </p:spPr>
      </p:pic>
      <p:pic>
        <p:nvPicPr>
          <p:cNvPr id="11" name="Picture 10">
            <a:extLst>
              <a:ext uri="{FF2B5EF4-FFF2-40B4-BE49-F238E27FC236}">
                <a16:creationId xmlns:a16="http://schemas.microsoft.com/office/drawing/2014/main" id="{3EB5DDE5-97FB-774E-9EDF-C241CE14E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22" y="3934214"/>
            <a:ext cx="1273324" cy="771003"/>
          </a:xfrm>
          <a:prstGeom prst="rect">
            <a:avLst/>
          </a:prstGeom>
        </p:spPr>
      </p:pic>
      <p:sp>
        <p:nvSpPr>
          <p:cNvPr id="24" name="Title 1">
            <a:extLst>
              <a:ext uri="{FF2B5EF4-FFF2-40B4-BE49-F238E27FC236}">
                <a16:creationId xmlns:a16="http://schemas.microsoft.com/office/drawing/2014/main" id="{15272C35-49E2-C94F-8AE8-0B29F61526D4}"/>
              </a:ext>
            </a:extLst>
          </p:cNvPr>
          <p:cNvSpPr txBox="1">
            <a:spLocks/>
          </p:cNvSpPr>
          <p:nvPr/>
        </p:nvSpPr>
        <p:spPr>
          <a:xfrm>
            <a:off x="393107" y="3473777"/>
            <a:ext cx="6041876" cy="536845"/>
          </a:xfrm>
          <a:prstGeom prst="rect">
            <a:avLst/>
          </a:prstGeom>
        </p:spPr>
        <p:txBody>
          <a:bodyPr lIns="0" rIns="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pPr algn="l"/>
            <a:endParaRPr lang="en-US" sz="2400" dirty="0">
              <a:solidFill>
                <a:srgbClr val="2D2C2C"/>
              </a:solidFill>
              <a:latin typeface="Arial Black" panose="020B0604020202020204" pitchFamily="34" charset="0"/>
              <a:cs typeface="Arial Black" panose="020B0604020202020204" pitchFamily="34" charset="0"/>
            </a:endParaRPr>
          </a:p>
        </p:txBody>
      </p:sp>
      <p:sp>
        <p:nvSpPr>
          <p:cNvPr id="25" name="Rectangle 24">
            <a:extLst>
              <a:ext uri="{FF2B5EF4-FFF2-40B4-BE49-F238E27FC236}">
                <a16:creationId xmlns:a16="http://schemas.microsoft.com/office/drawing/2014/main" id="{CD672EA4-48CB-C947-9D3D-11846A27BBBE}"/>
              </a:ext>
            </a:extLst>
          </p:cNvPr>
          <p:cNvSpPr/>
          <p:nvPr/>
        </p:nvSpPr>
        <p:spPr>
          <a:xfrm>
            <a:off x="0" y="2815234"/>
            <a:ext cx="2973936" cy="605486"/>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Arial Black" panose="020B0604020202020204" pitchFamily="34" charset="0"/>
                <a:cs typeface="Arial Black" panose="020B0604020202020204" pitchFamily="34" charset="0"/>
              </a:rPr>
              <a:t>COVID-19</a:t>
            </a:r>
            <a:endParaRPr lang="en-US" sz="4200" dirty="0">
              <a:solidFill>
                <a:srgbClr val="FFFFFF"/>
              </a:solidFill>
              <a:latin typeface="Arial Black" panose="020B0604020202020204" pitchFamily="34" charset="0"/>
              <a:cs typeface="Arial Black" panose="020B0604020202020204" pitchFamily="34" charset="0"/>
            </a:endParaRPr>
          </a:p>
        </p:txBody>
      </p:sp>
      <p:sp>
        <p:nvSpPr>
          <p:cNvPr id="26" name="Rectangle 25">
            <a:extLst>
              <a:ext uri="{FF2B5EF4-FFF2-40B4-BE49-F238E27FC236}">
                <a16:creationId xmlns:a16="http://schemas.microsoft.com/office/drawing/2014/main" id="{BDC4AD14-77D1-D54C-A7CD-A34644167EEF}"/>
              </a:ext>
            </a:extLst>
          </p:cNvPr>
          <p:cNvSpPr/>
          <p:nvPr/>
        </p:nvSpPr>
        <p:spPr>
          <a:xfrm>
            <a:off x="2973936" y="2815234"/>
            <a:ext cx="2516156" cy="605486"/>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FFFF"/>
                </a:solidFill>
                <a:latin typeface="Arial Black" panose="020B0604020202020204" pitchFamily="34" charset="0"/>
                <a:cs typeface="Arial Black" panose="020B0604020202020204" pitchFamily="34" charset="0"/>
              </a:rPr>
              <a:t>Vacuna</a:t>
            </a:r>
            <a:endParaRPr lang="en-US" sz="4400" dirty="0">
              <a:solidFill>
                <a:srgbClr val="FFFFFF"/>
              </a:solidFill>
              <a:latin typeface="Arial Black" panose="020B0604020202020204" pitchFamily="34" charset="0"/>
              <a:cs typeface="Arial Black" panose="020B0604020202020204" pitchFamily="34" charset="0"/>
            </a:endParaRPr>
          </a:p>
        </p:txBody>
      </p:sp>
      <p:sp>
        <p:nvSpPr>
          <p:cNvPr id="44" name="Rectangle 43">
            <a:extLst>
              <a:ext uri="{FF2B5EF4-FFF2-40B4-BE49-F238E27FC236}">
                <a16:creationId xmlns:a16="http://schemas.microsoft.com/office/drawing/2014/main" id="{DD7F3116-CD72-B642-A2BD-F7B56238F2D2}"/>
              </a:ext>
            </a:extLst>
          </p:cNvPr>
          <p:cNvSpPr/>
          <p:nvPr/>
        </p:nvSpPr>
        <p:spPr>
          <a:xfrm>
            <a:off x="5490092" y="2815234"/>
            <a:ext cx="3653908" cy="605486"/>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FFFF"/>
                </a:solidFill>
                <a:latin typeface="Arial Black" panose="020B0604020202020204" pitchFamily="34" charset="0"/>
                <a:cs typeface="Arial Black" panose="020B0604020202020204" pitchFamily="34" charset="0"/>
              </a:rPr>
              <a:t>Informacion</a:t>
            </a:r>
            <a:endParaRPr lang="en-US" sz="4000" dirty="0">
              <a:solidFill>
                <a:srgbClr val="FFFFFF"/>
              </a:solidFill>
              <a:latin typeface="Arial Black" panose="020B0604020202020204" pitchFamily="34" charset="0"/>
              <a:cs typeface="Arial Black" panose="020B0604020202020204" pitchFamily="34" charset="0"/>
            </a:endParaRPr>
          </a:p>
        </p:txBody>
      </p:sp>
      <p:sp>
        <p:nvSpPr>
          <p:cNvPr id="42" name="Rectangle 41">
            <a:extLst>
              <a:ext uri="{FF2B5EF4-FFF2-40B4-BE49-F238E27FC236}">
                <a16:creationId xmlns:a16="http://schemas.microsoft.com/office/drawing/2014/main" id="{3BDD0924-E3A5-C842-ABB6-E93DFE924F24}"/>
              </a:ext>
            </a:extLst>
          </p:cNvPr>
          <p:cNvSpPr/>
          <p:nvPr/>
        </p:nvSpPr>
        <p:spPr>
          <a:xfrm>
            <a:off x="393107" y="4852768"/>
            <a:ext cx="8750894" cy="215444"/>
          </a:xfrm>
          <a:prstGeom prst="rect">
            <a:avLst/>
          </a:prstGeom>
          <a:solidFill>
            <a:srgbClr val="F7931F"/>
          </a:solidFill>
        </p:spPr>
        <p:txBody>
          <a:bodyPr wrap="square" lIns="0" tIns="0" rIns="0" bIns="0" anchor="t">
            <a:spAutoFit/>
          </a:bodyPr>
          <a:lstStyle/>
          <a:p>
            <a:pPr>
              <a:spcAft>
                <a:spcPts val="0"/>
              </a:spcAft>
            </a:pPr>
            <a:r>
              <a:rPr lang="en-US" sz="1100" b="1" dirty="0">
                <a:solidFill>
                  <a:srgbClr val="FFFFFF"/>
                </a:solidFill>
                <a:latin typeface="Arial" panose="020B0604020202020204" pitchFamily="34" charset="0"/>
                <a:cs typeface="Arial" panose="020B0604020202020204" pitchFamily="34" charset="0"/>
              </a:rPr>
              <a:t>PARA MAS INFORMACION: </a:t>
            </a:r>
            <a:r>
              <a:rPr lang="en-US" sz="1400" b="1" dirty="0">
                <a:solidFill>
                  <a:srgbClr val="FFFFFF"/>
                </a:solidFill>
                <a:latin typeface="Arial" panose="020B0604020202020204" pitchFamily="34" charset="0"/>
                <a:cs typeface="Arial" panose="020B0604020202020204" pitchFamily="34" charset="0"/>
              </a:rPr>
              <a:t>cdc.gov/COVID19</a:t>
            </a:r>
          </a:p>
        </p:txBody>
      </p:sp>
      <p:sp>
        <p:nvSpPr>
          <p:cNvPr id="12" name="Rectangle 11">
            <a:extLst>
              <a:ext uri="{FF2B5EF4-FFF2-40B4-BE49-F238E27FC236}">
                <a16:creationId xmlns:a16="http://schemas.microsoft.com/office/drawing/2014/main" id="{4C9FF55A-932F-4C0B-8BD0-CF0B04E7C9D8}"/>
              </a:ext>
            </a:extLst>
          </p:cNvPr>
          <p:cNvSpPr/>
          <p:nvPr/>
        </p:nvSpPr>
        <p:spPr>
          <a:xfrm>
            <a:off x="1842874" y="4371209"/>
            <a:ext cx="3836931" cy="215444"/>
          </a:xfrm>
          <a:prstGeom prst="rect">
            <a:avLst/>
          </a:prstGeom>
        </p:spPr>
        <p:txBody>
          <a:bodyPr wrap="square" lIns="0" tIns="0" rIns="0" bIns="0" anchor="t">
            <a:spAutoFit/>
          </a:bodyPr>
          <a:lstStyle/>
          <a:p>
            <a:r>
              <a:rPr lang="en-US" sz="1400" b="1" dirty="0">
                <a:solidFill>
                  <a:srgbClr val="2D2C2C"/>
                </a:solidFill>
                <a:latin typeface="Arial" panose="020B0604020202020204" pitchFamily="34" charset="0"/>
                <a:cs typeface="Arial" panose="020B0604020202020204" pitchFamily="34" charset="0"/>
              </a:rPr>
              <a:t>ENERO 2021</a:t>
            </a:r>
            <a:endParaRPr lang="en-US" sz="1600" b="1" dirty="0">
              <a:solidFill>
                <a:srgbClr val="2D2C2C"/>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983C3BA-4F5A-49E8-86BD-C47B3D3F09BB}"/>
              </a:ext>
            </a:extLst>
          </p:cNvPr>
          <p:cNvSpPr txBox="1"/>
          <p:nvPr/>
        </p:nvSpPr>
        <p:spPr>
          <a:xfrm>
            <a:off x="131240" y="3509694"/>
            <a:ext cx="7185806" cy="400110"/>
          </a:xfrm>
          <a:prstGeom prst="rect">
            <a:avLst/>
          </a:prstGeom>
          <a:noFill/>
        </p:spPr>
        <p:txBody>
          <a:bodyPr wrap="square">
            <a:spAutoFit/>
          </a:bodyPr>
          <a:lstStyle/>
          <a:p>
            <a:r>
              <a:rPr lang="es-ES" sz="2000" b="1" dirty="0"/>
              <a:t>Para los Empleadores de Trabajadores Esenciales</a:t>
            </a:r>
            <a:endParaRPr lang="en-US" sz="2000" b="1" dirty="0"/>
          </a:p>
        </p:txBody>
      </p:sp>
    </p:spTree>
    <p:extLst>
      <p:ext uri="{BB962C8B-B14F-4D97-AF65-F5344CB8AC3E}">
        <p14:creationId xmlns:p14="http://schemas.microsoft.com/office/powerpoint/2010/main" val="4004234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D566AE-C5C3-4B74-A539-F7AFABD3E245}"/>
              </a:ext>
            </a:extLst>
          </p:cNvPr>
          <p:cNvSpPr>
            <a:spLocks noGrp="1"/>
          </p:cNvSpPr>
          <p:nvPr>
            <p:ph type="body" sz="quarter" idx="4294967295"/>
          </p:nvPr>
        </p:nvSpPr>
        <p:spPr>
          <a:xfrm>
            <a:off x="164193" y="1358170"/>
            <a:ext cx="5924550" cy="3709398"/>
          </a:xfrm>
        </p:spPr>
        <p:txBody>
          <a:bodyPr/>
          <a:lstStyle/>
          <a:p>
            <a:pPr>
              <a:spcBef>
                <a:spcPts val="1000"/>
              </a:spcBef>
              <a:buClr>
                <a:srgbClr val="3A7AB6"/>
              </a:buClr>
              <a:buFont typeface="Wingdings" pitchFamily="2" charset="2"/>
              <a:buChar char="§"/>
            </a:pPr>
            <a:r>
              <a:rPr lang="es-ES" sz="1600" dirty="0"/>
              <a:t>Si bien las vacunas COVID-19 ARNm  parecen ser muy eficaces, siguen siendo importantes herramientas preventivas adicionales para limitar la propagación del COVID-19.</a:t>
            </a:r>
          </a:p>
          <a:p>
            <a:pPr>
              <a:spcBef>
                <a:spcPts val="1000"/>
              </a:spcBef>
              <a:buClr>
                <a:srgbClr val="3A7AB6"/>
              </a:buClr>
              <a:buFont typeface="Wingdings" pitchFamily="2" charset="2"/>
              <a:buChar char="§"/>
            </a:pPr>
            <a:r>
              <a:rPr lang="es-ES" sz="1600" dirty="0"/>
              <a:t>La combinación de vacunarse y seguir las recomendaciones de los CDC para protegerse a sí mismo y a los demás ofrece la mejor protección de COVID-19.</a:t>
            </a:r>
          </a:p>
          <a:p>
            <a:pPr marL="0" indent="0">
              <a:spcBef>
                <a:spcPts val="1000"/>
              </a:spcBef>
              <a:buClr>
                <a:srgbClr val="3A7AB6"/>
              </a:buClr>
              <a:buNone/>
            </a:pPr>
            <a:r>
              <a:rPr lang="es-ES" sz="1400" dirty="0"/>
              <a:t>	-     </a:t>
            </a:r>
            <a:r>
              <a:rPr lang="es-ES" sz="1200" dirty="0"/>
              <a:t>Cúbrete la nariz y la boca con una máscara.</a:t>
            </a:r>
          </a:p>
          <a:p>
            <a:pPr marL="0" indent="0">
              <a:spcBef>
                <a:spcPts val="1000"/>
              </a:spcBef>
              <a:buClr>
                <a:srgbClr val="3A7AB6"/>
              </a:buClr>
              <a:buNone/>
            </a:pPr>
            <a:r>
              <a:rPr lang="es-ES" sz="1200" dirty="0"/>
              <a:t>	-     Quédate al menos a 6 pies de personas que no viven contigo.	   	</a:t>
            </a:r>
          </a:p>
          <a:p>
            <a:pPr marL="0" indent="0">
              <a:spcBef>
                <a:spcPts val="1000"/>
              </a:spcBef>
              <a:buClr>
                <a:srgbClr val="3A7AB6"/>
              </a:buClr>
              <a:buNone/>
            </a:pPr>
            <a:r>
              <a:rPr lang="es-ES" sz="1200" dirty="0"/>
              <a:t>	-     Evite las multitudes y los espacios interiores mal ventilados.</a:t>
            </a:r>
          </a:p>
          <a:p>
            <a:pPr marL="0" indent="0">
              <a:spcBef>
                <a:spcPts val="1000"/>
              </a:spcBef>
              <a:buClr>
                <a:srgbClr val="3A7AB6"/>
              </a:buClr>
              <a:buNone/>
            </a:pPr>
            <a:r>
              <a:rPr lang="es-ES" sz="1200" dirty="0"/>
              <a:t>	-     Lávate las manos.</a:t>
            </a:r>
          </a:p>
          <a:p>
            <a:pPr>
              <a:spcBef>
                <a:spcPts val="1000"/>
              </a:spcBef>
              <a:buClr>
                <a:srgbClr val="3A7AB6"/>
              </a:buClr>
              <a:buFont typeface="Wingdings" pitchFamily="2" charset="2"/>
              <a:buChar char="§"/>
            </a:pPr>
            <a:endParaRPr lang="es-ES" sz="1600" dirty="0"/>
          </a:p>
        </p:txBody>
      </p:sp>
      <p:pic>
        <p:nvPicPr>
          <p:cNvPr id="5" name="Picture 4" descr="Person with a mask who recently received a vaccine">
            <a:extLst>
              <a:ext uri="{FF2B5EF4-FFF2-40B4-BE49-F238E27FC236}">
                <a16:creationId xmlns:a16="http://schemas.microsoft.com/office/drawing/2014/main" id="{ED4E284F-981F-4057-A359-F51B3D4EE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86" t="1426" r="33005" b="1100"/>
          <a:stretch/>
        </p:blipFill>
        <p:spPr>
          <a:xfrm>
            <a:off x="6233886" y="291376"/>
            <a:ext cx="2928877" cy="4859381"/>
          </a:xfrm>
          <a:prstGeom prst="rect">
            <a:avLst/>
          </a:prstGeom>
        </p:spPr>
      </p:pic>
      <p:sp>
        <p:nvSpPr>
          <p:cNvPr id="6" name="Rectangle 5">
            <a:extLst>
              <a:ext uri="{FF2B5EF4-FFF2-40B4-BE49-F238E27FC236}">
                <a16:creationId xmlns:a16="http://schemas.microsoft.com/office/drawing/2014/main" id="{C6E4389E-C686-1746-B11E-0907F7FB86F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3F4885-F167-9C42-9E33-30ADE06E9BB7}"/>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Fundamentos</a:t>
            </a:r>
            <a:r>
              <a:rPr lang="en-US" sz="1400" b="1" dirty="0">
                <a:solidFill>
                  <a:srgbClr val="FFFFFF"/>
                </a:solidFill>
                <a:latin typeface="Arial" panose="020B0604020202020204" pitchFamily="34" charset="0"/>
                <a:cs typeface="Arial" panose="020B0604020202020204" pitchFamily="34" charset="0"/>
              </a:rPr>
              <a:t> de COVID-19 y </a:t>
            </a:r>
            <a:r>
              <a:rPr lang="en-US" sz="1400" b="1" dirty="0" err="1">
                <a:solidFill>
                  <a:srgbClr val="FFFFFF"/>
                </a:solidFill>
                <a:latin typeface="Arial" panose="020B0604020202020204" pitchFamily="34" charset="0"/>
                <a:cs typeface="Arial" panose="020B0604020202020204" pitchFamily="34" charset="0"/>
              </a:rPr>
              <a:t>Vacunas</a:t>
            </a:r>
            <a:endParaRPr lang="en-US" b="1" dirty="0">
              <a:solidFill>
                <a:srgbClr val="FFFFFF"/>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ADA5345E-E011-EE4C-8CC5-C3C32D19D535}"/>
              </a:ext>
            </a:extLst>
          </p:cNvPr>
          <p:cNvSpPr txBox="1">
            <a:spLocks/>
          </p:cNvSpPr>
          <p:nvPr/>
        </p:nvSpPr>
        <p:spPr>
          <a:xfrm>
            <a:off x="228600" y="548640"/>
            <a:ext cx="706755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s-ES" sz="2400" dirty="0">
                <a:solidFill>
                  <a:srgbClr val="4EA346"/>
                </a:solidFill>
              </a:rPr>
              <a:t>La vacunación es una medida para ayudar a detener la pandemia</a:t>
            </a:r>
          </a:p>
        </p:txBody>
      </p:sp>
    </p:spTree>
    <p:extLst>
      <p:ext uri="{BB962C8B-B14F-4D97-AF65-F5344CB8AC3E}">
        <p14:creationId xmlns:p14="http://schemas.microsoft.com/office/powerpoint/2010/main" val="31733819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BD5345-CC80-45FB-9070-7D6D099801A3}"/>
              </a:ext>
            </a:extLst>
          </p:cNvPr>
          <p:cNvSpPr>
            <a:spLocks noGrp="1"/>
          </p:cNvSpPr>
          <p:nvPr>
            <p:ph type="body" sz="quarter" idx="4294967295"/>
          </p:nvPr>
        </p:nvSpPr>
        <p:spPr>
          <a:xfrm>
            <a:off x="457200" y="1937866"/>
            <a:ext cx="6030686" cy="2881784"/>
          </a:xfrm>
        </p:spPr>
        <p:txBody>
          <a:bodyPr/>
          <a:lstStyle/>
          <a:p>
            <a:pPr>
              <a:spcBef>
                <a:spcPts val="1000"/>
              </a:spcBef>
              <a:buClr>
                <a:srgbClr val="3A7AB6"/>
              </a:buClr>
              <a:buFont typeface="Wingdings" pitchFamily="2" charset="2"/>
              <a:buChar char="§"/>
            </a:pPr>
            <a:r>
              <a:rPr lang="es-ES" sz="1600" dirty="0"/>
              <a:t>Elija vacunarse cuando se ofrezca.</a:t>
            </a:r>
          </a:p>
          <a:p>
            <a:pPr>
              <a:spcBef>
                <a:spcPts val="1000"/>
              </a:spcBef>
              <a:buClr>
                <a:srgbClr val="3A7AB6"/>
              </a:buClr>
              <a:buFont typeface="Wingdings" pitchFamily="2" charset="2"/>
              <a:buChar char="§"/>
            </a:pPr>
            <a:r>
              <a:rPr lang="es-ES" sz="1600" dirty="0"/>
              <a:t>Participe en v-</a:t>
            </a:r>
            <a:r>
              <a:rPr lang="es-ES" sz="1600" dirty="0" err="1"/>
              <a:t>safe</a:t>
            </a:r>
            <a:r>
              <a:rPr lang="es-ES" sz="1600" dirty="0"/>
              <a:t> y ayude a los CDC a controlar cualquier efecto sobre la salud después de la vacunación.</a:t>
            </a:r>
          </a:p>
          <a:p>
            <a:pPr>
              <a:spcBef>
                <a:spcPts val="1000"/>
              </a:spcBef>
              <a:buClr>
                <a:srgbClr val="3A7AB6"/>
              </a:buClr>
              <a:buFont typeface="Wingdings" pitchFamily="2" charset="2"/>
              <a:buChar char="§"/>
            </a:pPr>
            <a:r>
              <a:rPr lang="es-ES" sz="1600" dirty="0"/>
              <a:t>Comparte tu experiencia con compañeros de trabajo, amigos y familiares. </a:t>
            </a:r>
          </a:p>
          <a:p>
            <a:pPr>
              <a:spcBef>
                <a:spcPts val="1000"/>
              </a:spcBef>
              <a:buClr>
                <a:srgbClr val="3A7AB6"/>
              </a:buClr>
              <a:buFont typeface="Wingdings" pitchFamily="2" charset="2"/>
              <a:buChar char="§"/>
            </a:pPr>
            <a:r>
              <a:rPr lang="es-ES" sz="1600" dirty="0"/>
              <a:t>Conozca los conceptos básicos sobre la vacuna COVID-19. Ayude a responder preguntas de tu familia y amigos. </a:t>
            </a:r>
          </a:p>
          <a:p>
            <a:pPr>
              <a:spcBef>
                <a:spcPts val="1000"/>
              </a:spcBef>
              <a:buClr>
                <a:srgbClr val="3A7AB6"/>
              </a:buClr>
              <a:buFont typeface="Wingdings" pitchFamily="2" charset="2"/>
              <a:buChar char="§"/>
            </a:pPr>
            <a:r>
              <a:rPr lang="es-ES" sz="1600" dirty="0"/>
              <a:t>Muestre que recibió la vacuna usando una etiqueta adhesiva o un botón prominentemente.</a:t>
            </a:r>
          </a:p>
        </p:txBody>
      </p:sp>
      <p:sp>
        <p:nvSpPr>
          <p:cNvPr id="8" name="Rectangle 7">
            <a:extLst>
              <a:ext uri="{FF2B5EF4-FFF2-40B4-BE49-F238E27FC236}">
                <a16:creationId xmlns:a16="http://schemas.microsoft.com/office/drawing/2014/main" id="{9BEB23AE-95CE-7449-AD88-AD3EB70C8F4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DD20D5-434C-F248-8B29-37A25D704977}"/>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Fundamentos</a:t>
            </a:r>
            <a:r>
              <a:rPr lang="en-US" sz="1400" b="1" dirty="0">
                <a:solidFill>
                  <a:srgbClr val="FFFFFF"/>
                </a:solidFill>
                <a:latin typeface="Arial" panose="020B0604020202020204" pitchFamily="34" charset="0"/>
                <a:cs typeface="Arial" panose="020B0604020202020204" pitchFamily="34" charset="0"/>
              </a:rPr>
              <a:t> de COVID-19 y </a:t>
            </a:r>
            <a:r>
              <a:rPr lang="en-US" sz="1400" b="1" dirty="0" err="1">
                <a:solidFill>
                  <a:srgbClr val="FFFFFF"/>
                </a:solidFill>
                <a:latin typeface="Arial" panose="020B0604020202020204" pitchFamily="34" charset="0"/>
                <a:cs typeface="Arial" panose="020B0604020202020204" pitchFamily="34" charset="0"/>
              </a:rPr>
              <a:t>Vacunas</a:t>
            </a:r>
            <a:endParaRPr lang="en-US" b="1" dirty="0">
              <a:solidFill>
                <a:srgbClr val="FFFFFF"/>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0544843-414E-104D-B23B-86492D026A0F}"/>
              </a:ext>
            </a:extLst>
          </p:cNvPr>
          <p:cNvSpPr txBox="1">
            <a:spLocks/>
          </p:cNvSpPr>
          <p:nvPr/>
        </p:nvSpPr>
        <p:spPr>
          <a:xfrm>
            <a:off x="152401" y="566838"/>
            <a:ext cx="8848724"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s-ES" sz="2400" dirty="0">
                <a:solidFill>
                  <a:srgbClr val="4EA346"/>
                </a:solidFill>
              </a:rPr>
              <a:t>Protéjase a sí mismo, a su familia, amigos, compañeros de trabajo y su comunidad. </a:t>
            </a:r>
            <a:br>
              <a:rPr lang="es-ES" sz="2400" dirty="0">
                <a:solidFill>
                  <a:srgbClr val="4EA346"/>
                </a:solidFill>
              </a:rPr>
            </a:br>
            <a:r>
              <a:rPr lang="es-ES" sz="2400" dirty="0" err="1">
                <a:solidFill>
                  <a:srgbClr val="4EA346"/>
                </a:solidFill>
              </a:rPr>
              <a:t>Vacunese</a:t>
            </a:r>
            <a:r>
              <a:rPr lang="es-ES" sz="2400" dirty="0">
                <a:solidFill>
                  <a:srgbClr val="4EA346"/>
                </a:solidFill>
              </a:rPr>
              <a:t>.</a:t>
            </a:r>
          </a:p>
          <a:p>
            <a:endParaRPr lang="es-ES" dirty="0">
              <a:solidFill>
                <a:srgbClr val="4EA346"/>
              </a:solidFill>
            </a:endParaRPr>
          </a:p>
          <a:p>
            <a:r>
              <a:rPr lang="en-US" dirty="0">
                <a:solidFill>
                  <a:srgbClr val="4EA346"/>
                </a:solidFill>
              </a:rPr>
              <a:t> </a:t>
            </a:r>
          </a:p>
        </p:txBody>
      </p:sp>
      <p:pic>
        <p:nvPicPr>
          <p:cNvPr id="4" name="Picture 3">
            <a:extLst>
              <a:ext uri="{FF2B5EF4-FFF2-40B4-BE49-F238E27FC236}">
                <a16:creationId xmlns:a16="http://schemas.microsoft.com/office/drawing/2014/main" id="{0276AFBD-8526-D34F-8665-5C22FFC347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68781" y="1132885"/>
            <a:ext cx="4348089" cy="4348089"/>
          </a:xfrm>
          <a:prstGeom prst="rect">
            <a:avLst/>
          </a:prstGeom>
        </p:spPr>
      </p:pic>
    </p:spTree>
    <p:extLst>
      <p:ext uri="{BB962C8B-B14F-4D97-AF65-F5344CB8AC3E}">
        <p14:creationId xmlns:p14="http://schemas.microsoft.com/office/powerpoint/2010/main" val="37352546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6F2C40-26D9-4E0C-8D7E-0E09FBCF6E9F}"/>
              </a:ext>
            </a:extLst>
          </p:cNvPr>
          <p:cNvPicPr>
            <a:picLocks noChangeAspect="1"/>
          </p:cNvPicPr>
          <p:nvPr/>
        </p:nvPicPr>
        <p:blipFill rotWithShape="1">
          <a:blip r:embed="rId3"/>
          <a:srcRect b="2595"/>
          <a:stretch/>
        </p:blipFill>
        <p:spPr>
          <a:xfrm>
            <a:off x="584913" y="1204172"/>
            <a:ext cx="3628552" cy="1899891"/>
          </a:xfrm>
          <a:prstGeom prst="rect">
            <a:avLst/>
          </a:prstGeom>
          <a:effectLst>
            <a:outerShdw blurRad="101600" dist="63500" dir="2700000" sx="101000" sy="101000" algn="tl" rotWithShape="0">
              <a:prstClr val="black">
                <a:alpha val="20000"/>
              </a:prstClr>
            </a:outerShdw>
          </a:effectLst>
        </p:spPr>
      </p:pic>
      <p:pic>
        <p:nvPicPr>
          <p:cNvPr id="7" name="Picture 6">
            <a:extLst>
              <a:ext uri="{FF2B5EF4-FFF2-40B4-BE49-F238E27FC236}">
                <a16:creationId xmlns:a16="http://schemas.microsoft.com/office/drawing/2014/main" id="{7C4E2E57-4C91-46B4-8085-9AD4C6F0BE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681"/>
          <a:stretch/>
        </p:blipFill>
        <p:spPr>
          <a:xfrm>
            <a:off x="4830848" y="1204172"/>
            <a:ext cx="3627023" cy="2436666"/>
          </a:xfrm>
          <a:prstGeom prst="rect">
            <a:avLst/>
          </a:prstGeom>
          <a:effectLst>
            <a:outerShdw blurRad="101600" dist="63500" dir="2700000" sx="101000" sy="101000" algn="tl" rotWithShape="0">
              <a:prstClr val="black">
                <a:alpha val="20000"/>
              </a:prstClr>
            </a:outerShdw>
          </a:effectLst>
        </p:spPr>
      </p:pic>
      <p:sp>
        <p:nvSpPr>
          <p:cNvPr id="8" name="Rectangle 7">
            <a:extLst>
              <a:ext uri="{FF2B5EF4-FFF2-40B4-BE49-F238E27FC236}">
                <a16:creationId xmlns:a16="http://schemas.microsoft.com/office/drawing/2014/main" id="{E489A0F1-3D75-4DCA-95A3-A60B033D0E25}"/>
              </a:ext>
            </a:extLst>
          </p:cNvPr>
          <p:cNvSpPr/>
          <p:nvPr/>
        </p:nvSpPr>
        <p:spPr>
          <a:xfrm>
            <a:off x="4832377" y="3991826"/>
            <a:ext cx="3627024" cy="215444"/>
          </a:xfrm>
          <a:prstGeom prst="rect">
            <a:avLst/>
          </a:prstGeom>
          <a:solidFill>
            <a:schemeClr val="bg2">
              <a:lumMod val="95000"/>
            </a:schemeClr>
          </a:solidFill>
          <a:ln>
            <a:noFill/>
          </a:ln>
        </p:spPr>
        <p:txBody>
          <a:bodyPr wrap="square" lIns="91440">
            <a:spAutoFit/>
          </a:bodyPr>
          <a:lstStyle/>
          <a:p>
            <a:pPr algn="ctr"/>
            <a:r>
              <a:rPr lang="en-US" sz="800" b="1" dirty="0">
                <a:solidFill>
                  <a:srgbClr val="3A7AB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https://www.cdc.gov/coronavirus/2019-ncov/vaccines/index.html</a:t>
            </a:r>
            <a:endParaRPr lang="en-US" sz="800" b="1" dirty="0">
              <a:solidFill>
                <a:srgbClr val="3A7AB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BFC4000-7D6D-413A-B634-C6348774161D}"/>
              </a:ext>
            </a:extLst>
          </p:cNvPr>
          <p:cNvSpPr/>
          <p:nvPr/>
        </p:nvSpPr>
        <p:spPr>
          <a:xfrm>
            <a:off x="584913" y="3390868"/>
            <a:ext cx="3628552" cy="215444"/>
          </a:xfrm>
          <a:prstGeom prst="rect">
            <a:avLst/>
          </a:prstGeom>
          <a:solidFill>
            <a:schemeClr val="bg2">
              <a:lumMod val="95000"/>
            </a:schemeClr>
          </a:solidFill>
          <a:ln>
            <a:noFill/>
          </a:ln>
        </p:spPr>
        <p:txBody>
          <a:bodyPr wrap="square" lIns="91440">
            <a:spAutoFit/>
          </a:bodyPr>
          <a:lstStyle/>
          <a:p>
            <a:pPr algn="ctr"/>
            <a:r>
              <a:rPr lang="en-US" sz="800" b="1" dirty="0">
                <a:solidFill>
                  <a:srgbClr val="3A7AB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https://www.cdc.gov/vaccines/covid-19/index.html</a:t>
            </a:r>
            <a:endParaRPr lang="en-US" sz="800" b="1" dirty="0">
              <a:solidFill>
                <a:srgbClr val="3A7AB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EAFBA9E-16E8-6249-B309-3289C9C34EB8}"/>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2342CD-7242-8740-84B9-8A99B8A77428}"/>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Fundamentos</a:t>
            </a:r>
            <a:r>
              <a:rPr lang="en-US" sz="1400" b="1" dirty="0">
                <a:solidFill>
                  <a:srgbClr val="FFFFFF"/>
                </a:solidFill>
                <a:latin typeface="Arial" panose="020B0604020202020204" pitchFamily="34" charset="0"/>
                <a:cs typeface="Arial" panose="020B0604020202020204" pitchFamily="34" charset="0"/>
              </a:rPr>
              <a:t> de COVID-19 y </a:t>
            </a:r>
            <a:r>
              <a:rPr lang="en-US" sz="1400" b="1" dirty="0" err="1">
                <a:solidFill>
                  <a:srgbClr val="FFFFFF"/>
                </a:solidFill>
                <a:latin typeface="Arial" panose="020B0604020202020204" pitchFamily="34" charset="0"/>
                <a:cs typeface="Arial" panose="020B0604020202020204" pitchFamily="34" charset="0"/>
              </a:rPr>
              <a:t>Vacunas</a:t>
            </a:r>
            <a:endParaRPr lang="en-US" b="1" dirty="0">
              <a:solidFill>
                <a:srgbClr val="FFFFFF"/>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D3D83643-D1E6-5D42-AFB8-513BEB7BB99A}"/>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CDC COVID-19 Sitios Web de </a:t>
            </a:r>
            <a:r>
              <a:rPr lang="en-US" dirty="0" err="1">
                <a:solidFill>
                  <a:srgbClr val="4EA346"/>
                </a:solidFill>
              </a:rPr>
              <a:t>Vacunas</a:t>
            </a:r>
            <a:endParaRPr lang="en-US" dirty="0">
              <a:solidFill>
                <a:srgbClr val="4EA346"/>
              </a:solidFill>
            </a:endParaRPr>
          </a:p>
        </p:txBody>
      </p:sp>
      <p:sp>
        <p:nvSpPr>
          <p:cNvPr id="10" name="Rectangle 9">
            <a:extLst>
              <a:ext uri="{FF2B5EF4-FFF2-40B4-BE49-F238E27FC236}">
                <a16:creationId xmlns:a16="http://schemas.microsoft.com/office/drawing/2014/main" id="{AEC80DC6-77EB-3048-869E-030D4B06EE42}"/>
              </a:ext>
            </a:extLst>
          </p:cNvPr>
          <p:cNvSpPr/>
          <p:nvPr/>
        </p:nvSpPr>
        <p:spPr>
          <a:xfrm>
            <a:off x="584914" y="3238926"/>
            <a:ext cx="3628552"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F11303-B1B5-894A-B8B8-9573A92A71ED}"/>
              </a:ext>
            </a:extLst>
          </p:cNvPr>
          <p:cNvSpPr/>
          <p:nvPr/>
        </p:nvSpPr>
        <p:spPr>
          <a:xfrm>
            <a:off x="4830849" y="3792604"/>
            <a:ext cx="3628552"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CC97E8E-22E1-431C-B07B-5032B8806318}"/>
              </a:ext>
            </a:extLst>
          </p:cNvPr>
          <p:cNvSpPr txBox="1"/>
          <p:nvPr/>
        </p:nvSpPr>
        <p:spPr>
          <a:xfrm>
            <a:off x="2286000" y="2387084"/>
            <a:ext cx="4572000" cy="369332"/>
          </a:xfrm>
          <a:prstGeom prst="rect">
            <a:avLst/>
          </a:prstGeom>
          <a:noFill/>
        </p:spPr>
        <p:txBody>
          <a:bodyPr wrap="square">
            <a:spAutoFit/>
          </a:bodyPr>
          <a:lstStyle/>
          <a:p>
            <a:r>
              <a:rPr lang="en-US" dirty="0">
                <a:solidFill>
                  <a:srgbClr val="4EA346"/>
                </a:solidFill>
              </a:rPr>
              <a:t>Vaccine</a:t>
            </a:r>
            <a:endParaRPr lang="en-US" dirty="0"/>
          </a:p>
        </p:txBody>
      </p:sp>
    </p:spTree>
    <p:extLst>
      <p:ext uri="{BB962C8B-B14F-4D97-AF65-F5344CB8AC3E}">
        <p14:creationId xmlns:p14="http://schemas.microsoft.com/office/powerpoint/2010/main" val="11131474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F5C3C-2335-5D49-BCDC-A8580E410867}"/>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pic>
        <p:nvPicPr>
          <p:cNvPr id="12" name="Picture 11">
            <a:extLst>
              <a:ext uri="{FF2B5EF4-FFF2-40B4-BE49-F238E27FC236}">
                <a16:creationId xmlns:a16="http://schemas.microsoft.com/office/drawing/2014/main" id="{ABF1AF81-540B-2349-AAD2-2E6F7FF40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052735"/>
            <a:ext cx="2286000" cy="2286000"/>
          </a:xfrm>
          <a:prstGeom prst="rect">
            <a:avLst/>
          </a:prstGeom>
        </p:spPr>
      </p:pic>
      <p:sp>
        <p:nvSpPr>
          <p:cNvPr id="13" name="TextBox 12">
            <a:extLst>
              <a:ext uri="{FF2B5EF4-FFF2-40B4-BE49-F238E27FC236}">
                <a16:creationId xmlns:a16="http://schemas.microsoft.com/office/drawing/2014/main" id="{577FD431-C813-D244-8896-53832A466EED}"/>
              </a:ext>
            </a:extLst>
          </p:cNvPr>
          <p:cNvSpPr txBox="1"/>
          <p:nvPr/>
        </p:nvSpPr>
        <p:spPr>
          <a:xfrm>
            <a:off x="341832" y="3338735"/>
            <a:ext cx="8460336" cy="584775"/>
          </a:xfrm>
          <a:prstGeom prst="rect">
            <a:avLst/>
          </a:prstGeom>
          <a:noFill/>
        </p:spPr>
        <p:txBody>
          <a:bodyPr wrap="square" rtlCol="0">
            <a:spAutoFit/>
          </a:bodyPr>
          <a:lstStyle/>
          <a:p>
            <a:pPr algn="ctr"/>
            <a:r>
              <a:rPr lang="en-US" sz="3200" dirty="0" err="1">
                <a:solidFill>
                  <a:srgbClr val="FFFFFF"/>
                </a:solidFill>
                <a:latin typeface="Arial Black" panose="020B0604020202020204" pitchFamily="34" charset="0"/>
                <a:cs typeface="Arial Black" panose="020B0604020202020204" pitchFamily="34" charset="0"/>
              </a:rPr>
              <a:t>Obtener</a:t>
            </a:r>
            <a:r>
              <a:rPr lang="en-US" sz="3200" dirty="0">
                <a:solidFill>
                  <a:srgbClr val="FFFFFF"/>
                </a:solidFill>
                <a:latin typeface="Arial Black" panose="020B0604020202020204" pitchFamily="34" charset="0"/>
                <a:cs typeface="Arial Black" panose="020B0604020202020204" pitchFamily="34" charset="0"/>
              </a:rPr>
              <a:t> la </a:t>
            </a:r>
            <a:r>
              <a:rPr lang="en-US" sz="3200" dirty="0" err="1">
                <a:solidFill>
                  <a:srgbClr val="FFFFFF"/>
                </a:solidFill>
                <a:latin typeface="Arial Black" panose="020B0604020202020204" pitchFamily="34" charset="0"/>
                <a:cs typeface="Arial Black" panose="020B0604020202020204" pitchFamily="34" charset="0"/>
              </a:rPr>
              <a:t>Vacuna</a:t>
            </a:r>
            <a:endParaRPr lang="en-US" sz="3200" dirty="0">
              <a:solidFill>
                <a:srgbClr val="FFFFFF"/>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076057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39E47C-0B80-4DF7-B721-FCF3C144E760}"/>
              </a:ext>
            </a:extLst>
          </p:cNvPr>
          <p:cNvSpPr>
            <a:spLocks noGrp="1"/>
          </p:cNvSpPr>
          <p:nvPr>
            <p:ph type="body" sz="quarter" idx="4294967295"/>
          </p:nvPr>
        </p:nvSpPr>
        <p:spPr>
          <a:xfrm>
            <a:off x="457200" y="1142727"/>
            <a:ext cx="8229600" cy="3744862"/>
          </a:xfrm>
        </p:spPr>
        <p:txBody>
          <a:bodyPr/>
          <a:lstStyle/>
          <a:p>
            <a:pPr>
              <a:buClr>
                <a:srgbClr val="3A7AB6"/>
              </a:buClr>
              <a:buFont typeface="Wingdings" pitchFamily="2" charset="2"/>
              <a:buChar char="§"/>
            </a:pPr>
            <a:endParaRPr lang="en-US" sz="1600" dirty="0"/>
          </a:p>
        </p:txBody>
      </p:sp>
      <p:sp>
        <p:nvSpPr>
          <p:cNvPr id="4" name="Rectangle 3">
            <a:extLst>
              <a:ext uri="{FF2B5EF4-FFF2-40B4-BE49-F238E27FC236}">
                <a16:creationId xmlns:a16="http://schemas.microsoft.com/office/drawing/2014/main" id="{C2CFF237-058F-9340-9442-5BF82135F7F5}"/>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D176C0-6E82-9640-84F3-2D92D623FA8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Obtener</a:t>
            </a:r>
            <a:r>
              <a:rPr lang="en-US" sz="1400" b="1" dirty="0">
                <a:solidFill>
                  <a:srgbClr val="FFFFFF"/>
                </a:solidFill>
                <a:latin typeface="Arial" panose="020B0604020202020204" pitchFamily="34" charset="0"/>
                <a:cs typeface="Arial" panose="020B0604020202020204" pitchFamily="34" charset="0"/>
              </a:rPr>
              <a:t> la </a:t>
            </a:r>
            <a:r>
              <a:rPr lang="en-US" sz="1400" b="1" dirty="0" err="1">
                <a:solidFill>
                  <a:srgbClr val="FFFFFF"/>
                </a:solidFill>
                <a:latin typeface="Arial" panose="020B0604020202020204" pitchFamily="34" charset="0"/>
                <a:cs typeface="Arial" panose="020B0604020202020204" pitchFamily="34" charset="0"/>
              </a:rPr>
              <a:t>Vacuna</a:t>
            </a:r>
            <a:endParaRPr lang="en-US" b="1" dirty="0">
              <a:solidFill>
                <a:srgbClr val="FFFFFF"/>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E92F180-8DC4-134D-904C-56FC4146CA5D}"/>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err="1">
                <a:solidFill>
                  <a:srgbClr val="4EA346"/>
                </a:solidFill>
              </a:rPr>
              <a:t>Donde</a:t>
            </a:r>
            <a:r>
              <a:rPr lang="en-US" dirty="0">
                <a:solidFill>
                  <a:srgbClr val="4EA346"/>
                </a:solidFill>
              </a:rPr>
              <a:t> y </a:t>
            </a:r>
            <a:r>
              <a:rPr lang="en-US" dirty="0" err="1">
                <a:solidFill>
                  <a:srgbClr val="4EA346"/>
                </a:solidFill>
              </a:rPr>
              <a:t>cuando</a:t>
            </a:r>
            <a:r>
              <a:rPr lang="en-US" dirty="0">
                <a:solidFill>
                  <a:srgbClr val="4EA346"/>
                </a:solidFill>
              </a:rPr>
              <a:t> </a:t>
            </a:r>
            <a:r>
              <a:rPr lang="en-US" dirty="0" err="1">
                <a:solidFill>
                  <a:srgbClr val="4EA346"/>
                </a:solidFill>
              </a:rPr>
              <a:t>obtener</a:t>
            </a:r>
            <a:r>
              <a:rPr lang="en-US" dirty="0">
                <a:solidFill>
                  <a:srgbClr val="4EA346"/>
                </a:solidFill>
              </a:rPr>
              <a:t> </a:t>
            </a:r>
            <a:r>
              <a:rPr lang="en-US" dirty="0" err="1">
                <a:solidFill>
                  <a:srgbClr val="4EA346"/>
                </a:solidFill>
              </a:rPr>
              <a:t>su</a:t>
            </a:r>
            <a:r>
              <a:rPr lang="en-US" dirty="0">
                <a:solidFill>
                  <a:srgbClr val="4EA346"/>
                </a:solidFill>
              </a:rPr>
              <a:t> </a:t>
            </a:r>
            <a:r>
              <a:rPr lang="en-US" dirty="0" err="1">
                <a:solidFill>
                  <a:srgbClr val="4EA346"/>
                </a:solidFill>
              </a:rPr>
              <a:t>vacuna</a:t>
            </a:r>
            <a:endParaRPr lang="en-US" dirty="0">
              <a:solidFill>
                <a:srgbClr val="4EA346"/>
              </a:solidFill>
            </a:endParaRPr>
          </a:p>
        </p:txBody>
      </p:sp>
    </p:spTree>
    <p:extLst>
      <p:ext uri="{BB962C8B-B14F-4D97-AF65-F5344CB8AC3E}">
        <p14:creationId xmlns:p14="http://schemas.microsoft.com/office/powerpoint/2010/main" val="2478573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7BF99E-A932-6740-B555-E4A0977F4AED}"/>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70A065-DB5A-4341-A9F1-BCF20431EDA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Obtener</a:t>
            </a:r>
            <a:r>
              <a:rPr lang="en-US" sz="1400" b="1" dirty="0">
                <a:solidFill>
                  <a:srgbClr val="FFFFFF"/>
                </a:solidFill>
                <a:latin typeface="Arial" panose="020B0604020202020204" pitchFamily="34" charset="0"/>
                <a:cs typeface="Arial" panose="020B0604020202020204" pitchFamily="34" charset="0"/>
              </a:rPr>
              <a:t> la </a:t>
            </a:r>
            <a:r>
              <a:rPr lang="en-US" sz="1400" b="1" dirty="0" err="1">
                <a:solidFill>
                  <a:srgbClr val="FFFFFF"/>
                </a:solidFill>
                <a:latin typeface="Arial" panose="020B0604020202020204" pitchFamily="34" charset="0"/>
                <a:cs typeface="Arial" panose="020B0604020202020204" pitchFamily="34" charset="0"/>
              </a:rPr>
              <a:t>Vacuna</a:t>
            </a:r>
            <a:endParaRPr lang="en-US" b="1" dirty="0">
              <a:solidFill>
                <a:srgbClr val="FFFFFF"/>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0012989B-992C-1249-926F-C1BA6BA05239}"/>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err="1">
                <a:solidFill>
                  <a:srgbClr val="4EA346"/>
                </a:solidFill>
              </a:rPr>
              <a:t>Despues</a:t>
            </a:r>
            <a:r>
              <a:rPr lang="en-US" dirty="0">
                <a:solidFill>
                  <a:srgbClr val="4EA346"/>
                </a:solidFill>
              </a:rPr>
              <a:t> de la </a:t>
            </a:r>
            <a:r>
              <a:rPr lang="en-US" dirty="0" err="1">
                <a:solidFill>
                  <a:srgbClr val="4EA346"/>
                </a:solidFill>
              </a:rPr>
              <a:t>Vacuna</a:t>
            </a:r>
            <a:endParaRPr lang="en-US" dirty="0">
              <a:solidFill>
                <a:srgbClr val="4EA346"/>
              </a:solidFill>
            </a:endParaRPr>
          </a:p>
        </p:txBody>
      </p:sp>
      <p:sp>
        <p:nvSpPr>
          <p:cNvPr id="19" name="Text Placeholder 2">
            <a:extLst>
              <a:ext uri="{FF2B5EF4-FFF2-40B4-BE49-F238E27FC236}">
                <a16:creationId xmlns:a16="http://schemas.microsoft.com/office/drawing/2014/main" id="{70B83F4A-BB54-45F6-ADD5-4DE93B5556C2}"/>
              </a:ext>
            </a:extLst>
          </p:cNvPr>
          <p:cNvSpPr txBox="1">
            <a:spLocks/>
          </p:cNvSpPr>
          <p:nvPr/>
        </p:nvSpPr>
        <p:spPr bwMode="auto">
          <a:xfrm>
            <a:off x="191950" y="1062923"/>
            <a:ext cx="8533169" cy="38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Font typeface="Arial" panose="020B0604020202020204" pitchFamily="34" charset="0"/>
              <a:buChar char="•"/>
              <a:defRPr sz="32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Font typeface="Arial" panose="020B0604020202020204" pitchFamily="34" charset="0"/>
              <a:buChar char="–"/>
              <a:defRPr sz="28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Font typeface="Arial" panose="020B0604020202020204" pitchFamily="34" charset="0"/>
              <a:buChar char="•"/>
              <a:defRPr sz="24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500"/>
              </a:spcAft>
              <a:buClr>
                <a:srgbClr val="3A7AB6"/>
              </a:buClr>
              <a:buFont typeface="Wingdings" pitchFamily="2" charset="2"/>
              <a:buChar char="§"/>
            </a:pPr>
            <a:r>
              <a:rPr lang="es-ES" sz="1600" dirty="0" err="1"/>
              <a:t>Continue</a:t>
            </a:r>
            <a:r>
              <a:rPr lang="es-ES" sz="1600" dirty="0"/>
              <a:t> con las medidas de prevención COVID-19</a:t>
            </a:r>
            <a:r>
              <a:rPr lang="en-US" sz="1600" dirty="0"/>
              <a:t>: </a:t>
            </a:r>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marL="0" indent="0">
              <a:spcBef>
                <a:spcPts val="1584"/>
              </a:spcBef>
              <a:buClr>
                <a:srgbClr val="3A7AB6"/>
              </a:buClr>
              <a:buNone/>
            </a:pPr>
            <a:endParaRPr lang="en-US" sz="1600" dirty="0"/>
          </a:p>
          <a:p>
            <a:pPr>
              <a:spcBef>
                <a:spcPts val="1000"/>
              </a:spcBef>
              <a:buClr>
                <a:srgbClr val="3A7AB6"/>
              </a:buClr>
              <a:buFont typeface="Wingdings" pitchFamily="2" charset="2"/>
              <a:buChar char="§"/>
            </a:pPr>
            <a:endParaRPr lang="en-US" sz="1600" dirty="0"/>
          </a:p>
          <a:p>
            <a:pPr>
              <a:spcBef>
                <a:spcPts val="1000"/>
              </a:spcBef>
              <a:buClr>
                <a:srgbClr val="3A7AB6"/>
              </a:buClr>
              <a:buFont typeface="Wingdings" pitchFamily="2" charset="2"/>
              <a:buChar char="§"/>
            </a:pPr>
            <a:r>
              <a:rPr lang="en-US" sz="1600" dirty="0" err="1"/>
              <a:t>Inscribase</a:t>
            </a:r>
            <a:r>
              <a:rPr lang="en-US" sz="1600" dirty="0"/>
              <a:t> </a:t>
            </a:r>
            <a:r>
              <a:rPr lang="en-US" sz="1600" dirty="0" err="1"/>
              <a:t>en:</a:t>
            </a:r>
            <a:r>
              <a:rPr lang="en-US" sz="1600" b="1" dirty="0" err="1">
                <a:solidFill>
                  <a:srgbClr val="3A7AB6"/>
                </a:solidFill>
              </a:rPr>
              <a:t>V-safe</a:t>
            </a:r>
            <a:r>
              <a:rPr lang="en-US" sz="1600" dirty="0"/>
              <a:t> </a:t>
            </a:r>
          </a:p>
          <a:p>
            <a:pPr>
              <a:spcBef>
                <a:spcPts val="1000"/>
              </a:spcBef>
              <a:buClr>
                <a:srgbClr val="3A7AB6"/>
              </a:buClr>
              <a:buFont typeface="Wingdings" pitchFamily="2" charset="2"/>
              <a:buChar char="§"/>
            </a:pPr>
            <a:r>
              <a:rPr lang="es-ES" sz="1600" dirty="0"/>
              <a:t>Si tiene preguntas sobre su salud y vacunación, llame a su médico, enfermera o clínica.</a:t>
            </a:r>
            <a:endParaRPr lang="en-US" sz="1600" dirty="0"/>
          </a:p>
        </p:txBody>
      </p:sp>
      <p:grpSp>
        <p:nvGrpSpPr>
          <p:cNvPr id="42" name="Group 41">
            <a:extLst>
              <a:ext uri="{FF2B5EF4-FFF2-40B4-BE49-F238E27FC236}">
                <a16:creationId xmlns:a16="http://schemas.microsoft.com/office/drawing/2014/main" id="{9E0F12F7-A569-46FC-823E-430585A6C084}"/>
              </a:ext>
            </a:extLst>
          </p:cNvPr>
          <p:cNvGrpSpPr/>
          <p:nvPr/>
        </p:nvGrpSpPr>
        <p:grpSpPr>
          <a:xfrm>
            <a:off x="490605" y="1759450"/>
            <a:ext cx="8461445" cy="2321127"/>
            <a:chOff x="579589" y="1589633"/>
            <a:chExt cx="8461445" cy="2321127"/>
          </a:xfrm>
        </p:grpSpPr>
        <p:sp>
          <p:nvSpPr>
            <p:cNvPr id="43" name="TextBox 42">
              <a:extLst>
                <a:ext uri="{FF2B5EF4-FFF2-40B4-BE49-F238E27FC236}">
                  <a16:creationId xmlns:a16="http://schemas.microsoft.com/office/drawing/2014/main" id="{8483927F-9964-48A5-B14B-906D4772D5E4}"/>
                </a:ext>
              </a:extLst>
            </p:cNvPr>
            <p:cNvSpPr txBox="1"/>
            <p:nvPr/>
          </p:nvSpPr>
          <p:spPr>
            <a:xfrm>
              <a:off x="579589" y="2710431"/>
              <a:ext cx="1184365" cy="553998"/>
            </a:xfrm>
            <a:prstGeom prst="rect">
              <a:avLst/>
            </a:prstGeom>
            <a:noFill/>
          </p:spPr>
          <p:txBody>
            <a:bodyPr wrap="square" lIns="0" tIns="0" rIns="0" bIns="0" rtlCol="0">
              <a:spAutoFit/>
            </a:bodyPr>
            <a:lstStyle/>
            <a:p>
              <a:pPr marL="0" lvl="1" algn="ctr">
                <a:spcBef>
                  <a:spcPts val="600"/>
                </a:spcBef>
                <a:buClr>
                  <a:srgbClr val="1D624D"/>
                </a:buClr>
              </a:pPr>
              <a:r>
                <a:rPr lang="en-US" sz="1200" b="1" dirty="0" err="1">
                  <a:solidFill>
                    <a:srgbClr val="1D624D"/>
                  </a:solidFill>
                  <a:latin typeface="Arial" panose="020B0604020202020204" pitchFamily="34" charset="0"/>
                  <a:cs typeface="Arial" panose="020B0604020202020204" pitchFamily="34" charset="0"/>
                </a:rPr>
                <a:t>Cunra</a:t>
              </a:r>
              <a:r>
                <a:rPr lang="en-US" sz="1200" b="1" dirty="0">
                  <a:solidFill>
                    <a:srgbClr val="1D624D"/>
                  </a:solidFill>
                  <a:latin typeface="Arial" panose="020B0604020202020204" pitchFamily="34" charset="0"/>
                  <a:cs typeface="Arial" panose="020B0604020202020204" pitchFamily="34" charset="0"/>
                </a:rPr>
                <a:t> </a:t>
              </a:r>
              <a:r>
                <a:rPr lang="en-US" sz="1200" b="1" dirty="0" err="1">
                  <a:solidFill>
                    <a:srgbClr val="1D624D"/>
                  </a:solidFill>
                  <a:latin typeface="Arial" panose="020B0604020202020204" pitchFamily="34" charset="0"/>
                  <a:cs typeface="Arial" panose="020B0604020202020204" pitchFamily="34" charset="0"/>
                </a:rPr>
                <a:t>su</a:t>
              </a:r>
              <a:r>
                <a:rPr lang="en-US" sz="1200" b="1" dirty="0">
                  <a:solidFill>
                    <a:srgbClr val="1D624D"/>
                  </a:solidFill>
                  <a:latin typeface="Arial" panose="020B0604020202020204" pitchFamily="34" charset="0"/>
                  <a:cs typeface="Arial" panose="020B0604020202020204" pitchFamily="34" charset="0"/>
                </a:rPr>
                <a:t> </a:t>
              </a:r>
              <a:r>
                <a:rPr lang="en-US" sz="1200" b="1" dirty="0" err="1">
                  <a:solidFill>
                    <a:srgbClr val="1D624D"/>
                  </a:solidFill>
                  <a:latin typeface="Arial" panose="020B0604020202020204" pitchFamily="34" charset="0"/>
                  <a:cs typeface="Arial" panose="020B0604020202020204" pitchFamily="34" charset="0"/>
                </a:rPr>
                <a:t>nariz</a:t>
              </a:r>
              <a:r>
                <a:rPr lang="en-US" sz="1200" b="1" dirty="0">
                  <a:solidFill>
                    <a:srgbClr val="1D624D"/>
                  </a:solidFill>
                  <a:latin typeface="Arial" panose="020B0604020202020204" pitchFamily="34" charset="0"/>
                  <a:cs typeface="Arial" panose="020B0604020202020204" pitchFamily="34" charset="0"/>
                </a:rPr>
                <a:t> y boca con una mascara</a:t>
              </a:r>
            </a:p>
          </p:txBody>
        </p:sp>
        <p:sp>
          <p:nvSpPr>
            <p:cNvPr id="44" name="TextBox 43">
              <a:extLst>
                <a:ext uri="{FF2B5EF4-FFF2-40B4-BE49-F238E27FC236}">
                  <a16:creationId xmlns:a16="http://schemas.microsoft.com/office/drawing/2014/main" id="{A57C97EB-9334-4037-98F8-D42F1456FD18}"/>
                </a:ext>
              </a:extLst>
            </p:cNvPr>
            <p:cNvSpPr txBox="1"/>
            <p:nvPr/>
          </p:nvSpPr>
          <p:spPr>
            <a:xfrm>
              <a:off x="2287492" y="2710431"/>
              <a:ext cx="1374660" cy="1200329"/>
            </a:xfrm>
            <a:prstGeom prst="rect">
              <a:avLst/>
            </a:prstGeom>
            <a:noFill/>
          </p:spPr>
          <p:txBody>
            <a:bodyPr wrap="square" rtlCol="0">
              <a:spAutoFit/>
            </a:bodyPr>
            <a:lstStyle/>
            <a:p>
              <a:pPr marL="0" lvl="1" algn="ctr">
                <a:spcBef>
                  <a:spcPts val="600"/>
                </a:spcBef>
                <a:buClr>
                  <a:srgbClr val="1D624D"/>
                </a:buClr>
              </a:pPr>
              <a:r>
                <a:rPr lang="en-US" sz="1200" b="1" dirty="0" err="1">
                  <a:solidFill>
                    <a:srgbClr val="1D624D"/>
                  </a:solidFill>
                  <a:latin typeface="Arial" panose="020B0604020202020204" pitchFamily="34" charset="0"/>
                  <a:cs typeface="Arial" panose="020B0604020202020204" pitchFamily="34" charset="0"/>
                </a:rPr>
                <a:t>Mantenga</a:t>
              </a:r>
              <a:r>
                <a:rPr lang="en-US" sz="1200" b="1" dirty="0">
                  <a:solidFill>
                    <a:srgbClr val="1D624D"/>
                  </a:solidFill>
                  <a:latin typeface="Arial" panose="020B0604020202020204" pitchFamily="34" charset="0"/>
                  <a:cs typeface="Arial" panose="020B0604020202020204" pitchFamily="34" charset="0"/>
                </a:rPr>
                <a:t> por lo </a:t>
              </a:r>
              <a:r>
                <a:rPr lang="en-US" sz="1200" b="1" dirty="0" err="1">
                  <a:solidFill>
                    <a:srgbClr val="1D624D"/>
                  </a:solidFill>
                  <a:latin typeface="Arial" panose="020B0604020202020204" pitchFamily="34" charset="0"/>
                  <a:cs typeface="Arial" panose="020B0604020202020204" pitchFamily="34" charset="0"/>
                </a:rPr>
                <a:t>menos</a:t>
              </a:r>
              <a:r>
                <a:rPr lang="en-US" sz="1200" b="1" dirty="0">
                  <a:solidFill>
                    <a:srgbClr val="1D624D"/>
                  </a:solidFill>
                  <a:latin typeface="Arial" panose="020B0604020202020204" pitchFamily="34" charset="0"/>
                  <a:cs typeface="Arial" panose="020B0604020202020204" pitchFamily="34" charset="0"/>
                </a:rPr>
                <a:t> 6 pies </a:t>
              </a:r>
              <a:r>
                <a:rPr lang="en-US" sz="1200" b="1" dirty="0" err="1">
                  <a:solidFill>
                    <a:srgbClr val="1D624D"/>
                  </a:solidFill>
                  <a:latin typeface="Arial" panose="020B0604020202020204" pitchFamily="34" charset="0"/>
                  <a:cs typeface="Arial" panose="020B0604020202020204" pitchFamily="34" charset="0"/>
                </a:rPr>
                <a:t>alejados</a:t>
              </a:r>
              <a:r>
                <a:rPr lang="en-US" sz="1200" b="1" dirty="0">
                  <a:solidFill>
                    <a:srgbClr val="1D624D"/>
                  </a:solidFill>
                  <a:latin typeface="Arial" panose="020B0604020202020204" pitchFamily="34" charset="0"/>
                  <a:cs typeface="Arial" panose="020B0604020202020204" pitchFamily="34" charset="0"/>
                </a:rPr>
                <a:t> de personas que no </a:t>
              </a:r>
              <a:r>
                <a:rPr lang="en-US" sz="1200" b="1" dirty="0" err="1">
                  <a:solidFill>
                    <a:srgbClr val="1D624D"/>
                  </a:solidFill>
                  <a:latin typeface="Arial" panose="020B0604020202020204" pitchFamily="34" charset="0"/>
                  <a:cs typeface="Arial" panose="020B0604020202020204" pitchFamily="34" charset="0"/>
                </a:rPr>
                <a:t>viven</a:t>
              </a:r>
              <a:r>
                <a:rPr lang="en-US" sz="1200" b="1" dirty="0">
                  <a:solidFill>
                    <a:srgbClr val="1D624D"/>
                  </a:solidFill>
                  <a:latin typeface="Arial" panose="020B0604020202020204" pitchFamily="34" charset="0"/>
                  <a:cs typeface="Arial" panose="020B0604020202020204" pitchFamily="34" charset="0"/>
                </a:rPr>
                <a:t> con </a:t>
              </a:r>
              <a:r>
                <a:rPr lang="en-US" sz="1200" b="1" dirty="0" err="1">
                  <a:solidFill>
                    <a:srgbClr val="1D624D"/>
                  </a:solidFill>
                  <a:latin typeface="Arial" panose="020B0604020202020204" pitchFamily="34" charset="0"/>
                  <a:cs typeface="Arial" panose="020B0604020202020204" pitchFamily="34" charset="0"/>
                </a:rPr>
                <a:t>usted</a:t>
              </a:r>
              <a:endParaRPr lang="en-US" sz="1200" b="1" dirty="0">
                <a:solidFill>
                  <a:srgbClr val="1D62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917F184-2036-485C-9620-208B8D546D4E}"/>
                </a:ext>
              </a:extLst>
            </p:cNvPr>
            <p:cNvSpPr txBox="1"/>
            <p:nvPr/>
          </p:nvSpPr>
          <p:spPr>
            <a:xfrm>
              <a:off x="7514332" y="2644301"/>
              <a:ext cx="1526702" cy="1015663"/>
            </a:xfrm>
            <a:prstGeom prst="rect">
              <a:avLst/>
            </a:prstGeom>
            <a:noFill/>
          </p:spPr>
          <p:txBody>
            <a:bodyPr wrap="square" rtlCol="0">
              <a:spAutoFit/>
            </a:bodyPr>
            <a:lstStyle/>
            <a:p>
              <a:pPr lvl="0" algn="ctr" defTabSz="914378" eaLnBrk="1" fontAlgn="auto" hangingPunct="1">
                <a:spcBef>
                  <a:spcPts val="0"/>
                </a:spcBef>
                <a:spcAft>
                  <a:spcPts val="0"/>
                </a:spcAft>
                <a:defRPr/>
              </a:pPr>
              <a:r>
                <a:rPr lang="es-ES" sz="1200" b="1" dirty="0">
                  <a:solidFill>
                    <a:srgbClr val="1D624D"/>
                  </a:solidFill>
                  <a:latin typeface="Arial" panose="020B0604020202020204" pitchFamily="34" charset="0"/>
                  <a:cs typeface="Arial" panose="020B0604020202020204" pitchFamily="34" charset="0"/>
                </a:rPr>
                <a:t>Limpiar y desinfectar las superficies frecuentemente tocadas</a:t>
              </a:r>
              <a:r>
                <a:rPr lang="en-US" sz="1200" b="1" dirty="0">
                  <a:solidFill>
                    <a:srgbClr val="1D624D"/>
                  </a:solidFill>
                  <a:latin typeface="Arial" panose="020B0604020202020204" pitchFamily="34" charset="0"/>
                  <a:cs typeface="Arial" panose="020B0604020202020204" pitchFamily="34" charset="0"/>
                </a:rPr>
                <a:t>.</a:t>
              </a:r>
            </a:p>
          </p:txBody>
        </p:sp>
        <p:sp>
          <p:nvSpPr>
            <p:cNvPr id="46" name="TextBox 45">
              <a:extLst>
                <a:ext uri="{FF2B5EF4-FFF2-40B4-BE49-F238E27FC236}">
                  <a16:creationId xmlns:a16="http://schemas.microsoft.com/office/drawing/2014/main" id="{EB8364DD-5009-492E-AE70-B0D9C8A4C094}"/>
                </a:ext>
              </a:extLst>
            </p:cNvPr>
            <p:cNvSpPr txBox="1"/>
            <p:nvPr/>
          </p:nvSpPr>
          <p:spPr>
            <a:xfrm>
              <a:off x="6016630" y="2710431"/>
              <a:ext cx="1004564" cy="461665"/>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err="1">
                  <a:solidFill>
                    <a:srgbClr val="1D624D"/>
                  </a:solidFill>
                  <a:latin typeface="Arial" panose="020B0604020202020204" pitchFamily="34" charset="0"/>
                  <a:cs typeface="Arial" panose="020B0604020202020204" pitchFamily="34" charset="0"/>
                </a:rPr>
                <a:t>Lavese</a:t>
              </a:r>
              <a:r>
                <a:rPr lang="en-US" sz="1200" b="1" dirty="0">
                  <a:solidFill>
                    <a:srgbClr val="1D624D"/>
                  </a:solidFill>
                  <a:latin typeface="Arial" panose="020B0604020202020204" pitchFamily="34" charset="0"/>
                  <a:cs typeface="Arial" panose="020B0604020202020204" pitchFamily="34" charset="0"/>
                </a:rPr>
                <a:t> las manos.</a:t>
              </a:r>
            </a:p>
          </p:txBody>
        </p:sp>
        <p:pic>
          <p:nvPicPr>
            <p:cNvPr id="47" name="Picture 46">
              <a:extLst>
                <a:ext uri="{FF2B5EF4-FFF2-40B4-BE49-F238E27FC236}">
                  <a16:creationId xmlns:a16="http://schemas.microsoft.com/office/drawing/2014/main" id="{B64B4AB7-EB35-4966-AE93-86B6531DCE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73" y="1589633"/>
              <a:ext cx="665684" cy="1054668"/>
            </a:xfrm>
            <a:prstGeom prst="rect">
              <a:avLst/>
            </a:prstGeom>
          </p:spPr>
        </p:pic>
        <p:sp>
          <p:nvSpPr>
            <p:cNvPr id="48" name="Rectangle 47">
              <a:extLst>
                <a:ext uri="{FF2B5EF4-FFF2-40B4-BE49-F238E27FC236}">
                  <a16:creationId xmlns:a16="http://schemas.microsoft.com/office/drawing/2014/main" id="{323A92A5-E079-454F-8E64-37E7F888C866}"/>
                </a:ext>
              </a:extLst>
            </p:cNvPr>
            <p:cNvSpPr/>
            <p:nvPr/>
          </p:nvSpPr>
          <p:spPr>
            <a:xfrm>
              <a:off x="1972025"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311EE97-C302-4CF2-BCFD-CEF2B1923985}"/>
                </a:ext>
              </a:extLst>
            </p:cNvPr>
            <p:cNvSpPr/>
            <p:nvPr/>
          </p:nvSpPr>
          <p:spPr>
            <a:xfrm>
              <a:off x="3773159"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6BE81EA-FE26-4522-B566-02AEF5032856}"/>
                </a:ext>
              </a:extLst>
            </p:cNvPr>
            <p:cNvSpPr/>
            <p:nvPr/>
          </p:nvSpPr>
          <p:spPr>
            <a:xfrm>
              <a:off x="5574293"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F4FF39E8-F20C-4959-BA10-C41C026E5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4784" y="1735469"/>
              <a:ext cx="948256" cy="908832"/>
            </a:xfrm>
            <a:prstGeom prst="rect">
              <a:avLst/>
            </a:prstGeom>
          </p:spPr>
        </p:pic>
        <p:pic>
          <p:nvPicPr>
            <p:cNvPr id="52" name="Picture 51">
              <a:extLst>
                <a:ext uri="{FF2B5EF4-FFF2-40B4-BE49-F238E27FC236}">
                  <a16:creationId xmlns:a16="http://schemas.microsoft.com/office/drawing/2014/main" id="{D56658C7-A0AA-4E88-8558-05C40DA6BC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6734" y="1690189"/>
              <a:ext cx="916857" cy="908832"/>
            </a:xfrm>
            <a:prstGeom prst="rect">
              <a:avLst/>
            </a:prstGeom>
          </p:spPr>
        </p:pic>
        <p:pic>
          <p:nvPicPr>
            <p:cNvPr id="53" name="Picture 52">
              <a:extLst>
                <a:ext uri="{FF2B5EF4-FFF2-40B4-BE49-F238E27FC236}">
                  <a16:creationId xmlns:a16="http://schemas.microsoft.com/office/drawing/2014/main" id="{06E9D9C5-9BBB-4313-AF88-7AE5170F17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0699" y="1801131"/>
              <a:ext cx="1105547" cy="843170"/>
            </a:xfrm>
            <a:prstGeom prst="rect">
              <a:avLst/>
            </a:prstGeom>
          </p:spPr>
        </p:pic>
        <p:sp>
          <p:nvSpPr>
            <p:cNvPr id="54" name="Rectangle 53">
              <a:extLst>
                <a:ext uri="{FF2B5EF4-FFF2-40B4-BE49-F238E27FC236}">
                  <a16:creationId xmlns:a16="http://schemas.microsoft.com/office/drawing/2014/main" id="{8732B564-84C2-474D-919F-E4A77B59E977}"/>
                </a:ext>
              </a:extLst>
            </p:cNvPr>
            <p:cNvSpPr/>
            <p:nvPr/>
          </p:nvSpPr>
          <p:spPr>
            <a:xfrm>
              <a:off x="7375428"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93DE8227-E0D2-4269-BBFB-0565B5201332}"/>
                </a:ext>
              </a:extLst>
            </p:cNvPr>
            <p:cNvSpPr txBox="1"/>
            <p:nvPr/>
          </p:nvSpPr>
          <p:spPr>
            <a:xfrm>
              <a:off x="4082337" y="2710431"/>
              <a:ext cx="1277982" cy="1015663"/>
            </a:xfrm>
            <a:prstGeom prst="rect">
              <a:avLst/>
            </a:prstGeom>
            <a:noFill/>
          </p:spPr>
          <p:txBody>
            <a:bodyPr wrap="square" rtlCol="0">
              <a:spAutoFit/>
            </a:bodyPr>
            <a:lstStyle/>
            <a:p>
              <a:pPr lvl="0" algn="ctr" defTabSz="914378" eaLnBrk="1" fontAlgn="auto" hangingPunct="1">
                <a:spcBef>
                  <a:spcPts val="0"/>
                </a:spcBef>
                <a:spcAft>
                  <a:spcPts val="0"/>
                </a:spcAft>
                <a:defRPr/>
              </a:pPr>
              <a:r>
                <a:rPr lang="es-ES" sz="1200" b="1" dirty="0">
                  <a:solidFill>
                    <a:srgbClr val="1D624D"/>
                  </a:solidFill>
                  <a:latin typeface="Arial" panose="020B0604020202020204" pitchFamily="34" charset="0"/>
                  <a:cs typeface="Arial" panose="020B0604020202020204" pitchFamily="34" charset="0"/>
                </a:rPr>
                <a:t>Evite las multitudes y los espacios mal ventilados</a:t>
              </a:r>
              <a:r>
                <a:rPr lang="en-US" sz="1200" b="1" dirty="0">
                  <a:solidFill>
                    <a:srgbClr val="1D624D"/>
                  </a:solidFill>
                  <a:latin typeface="Arial" panose="020B0604020202020204" pitchFamily="34" charset="0"/>
                  <a:cs typeface="Arial" panose="020B0604020202020204" pitchFamily="34" charset="0"/>
                </a:rPr>
                <a:t>. </a:t>
              </a:r>
            </a:p>
          </p:txBody>
        </p:sp>
        <p:pic>
          <p:nvPicPr>
            <p:cNvPr id="56" name="Picture 55">
              <a:extLst>
                <a:ext uri="{FF2B5EF4-FFF2-40B4-BE49-F238E27FC236}">
                  <a16:creationId xmlns:a16="http://schemas.microsoft.com/office/drawing/2014/main" id="{314958B6-4072-492F-B4BD-C757AAF83E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4074" y="1644909"/>
              <a:ext cx="1138416" cy="999392"/>
            </a:xfrm>
            <a:prstGeom prst="rect">
              <a:avLst/>
            </a:prstGeom>
          </p:spPr>
        </p:pic>
      </p:grpSp>
    </p:spTree>
    <p:extLst>
      <p:ext uri="{BB962C8B-B14F-4D97-AF65-F5344CB8AC3E}">
        <p14:creationId xmlns:p14="http://schemas.microsoft.com/office/powerpoint/2010/main" val="29548423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D35033-6514-F04F-B6E2-A9DA9988D41F}"/>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sp>
        <p:nvSpPr>
          <p:cNvPr id="8" name="Rectangle 7">
            <a:extLst>
              <a:ext uri="{FF2B5EF4-FFF2-40B4-BE49-F238E27FC236}">
                <a16:creationId xmlns:a16="http://schemas.microsoft.com/office/drawing/2014/main" id="{B506B2DA-3391-0540-AC01-578AB3546C81}"/>
              </a:ext>
            </a:extLst>
          </p:cNvPr>
          <p:cNvSpPr/>
          <p:nvPr/>
        </p:nvSpPr>
        <p:spPr>
          <a:xfrm>
            <a:off x="0" y="4169465"/>
            <a:ext cx="9143999" cy="974034"/>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sp>
        <p:nvSpPr>
          <p:cNvPr id="2" name="TextBox 1">
            <a:extLst>
              <a:ext uri="{FF2B5EF4-FFF2-40B4-BE49-F238E27FC236}">
                <a16:creationId xmlns:a16="http://schemas.microsoft.com/office/drawing/2014/main" id="{4234CD77-C177-AB46-9E8E-7A4C7925A787}"/>
              </a:ext>
            </a:extLst>
          </p:cNvPr>
          <p:cNvSpPr txBox="1"/>
          <p:nvPr/>
        </p:nvSpPr>
        <p:spPr>
          <a:xfrm>
            <a:off x="785191" y="3301784"/>
            <a:ext cx="6334207" cy="1569660"/>
          </a:xfrm>
          <a:prstGeom prst="rect">
            <a:avLst/>
          </a:prstGeom>
          <a:noFill/>
        </p:spPr>
        <p:txBody>
          <a:bodyPr wrap="square" rtlCol="0">
            <a:spAutoFit/>
          </a:bodyPr>
          <a:lstStyle/>
          <a:p>
            <a:r>
              <a:rPr lang="en-US" sz="1200" b="1" dirty="0">
                <a:solidFill>
                  <a:srgbClr val="FFFFFF"/>
                </a:solidFill>
                <a:latin typeface="Arial" panose="020B0604020202020204" pitchFamily="34" charset="0"/>
                <a:cs typeface="Arial" panose="020B0604020202020204" pitchFamily="34" charset="0"/>
              </a:rPr>
              <a:t>Para mas </a:t>
            </a:r>
            <a:r>
              <a:rPr lang="en-US" sz="1200" b="1" dirty="0" err="1">
                <a:solidFill>
                  <a:srgbClr val="FFFFFF"/>
                </a:solidFill>
                <a:latin typeface="Arial" panose="020B0604020202020204" pitchFamily="34" charset="0"/>
                <a:cs typeface="Arial" panose="020B0604020202020204" pitchFamily="34" charset="0"/>
              </a:rPr>
              <a:t>informacion</a:t>
            </a:r>
            <a:r>
              <a:rPr lang="en-US" sz="1200" b="1" dirty="0">
                <a:solidFill>
                  <a:srgbClr val="FFFFFF"/>
                </a:solidFill>
                <a:latin typeface="Arial" panose="020B0604020202020204" pitchFamily="34" charset="0"/>
                <a:cs typeface="Arial" panose="020B0604020202020204" pitchFamily="34" charset="0"/>
              </a:rPr>
              <a:t> </a:t>
            </a:r>
            <a:r>
              <a:rPr lang="en-US" sz="1200" b="1" dirty="0" err="1">
                <a:solidFill>
                  <a:srgbClr val="FFFFFF"/>
                </a:solidFill>
                <a:latin typeface="Arial" panose="020B0604020202020204" pitchFamily="34" charset="0"/>
                <a:cs typeface="Arial" panose="020B0604020202020204" pitchFamily="34" charset="0"/>
              </a:rPr>
              <a:t>acerca</a:t>
            </a:r>
            <a:r>
              <a:rPr lang="en-US" sz="1200" b="1" dirty="0">
                <a:solidFill>
                  <a:srgbClr val="FFFFFF"/>
                </a:solidFill>
                <a:latin typeface="Arial" panose="020B0604020202020204" pitchFamily="34" charset="0"/>
                <a:cs typeface="Arial" panose="020B0604020202020204" pitchFamily="34" charset="0"/>
              </a:rPr>
              <a:t> de COVID-19 y </a:t>
            </a:r>
            <a:r>
              <a:rPr lang="en-US" sz="1200" b="1" dirty="0" err="1">
                <a:solidFill>
                  <a:srgbClr val="FFFFFF"/>
                </a:solidFill>
                <a:latin typeface="Arial" panose="020B0604020202020204" pitchFamily="34" charset="0"/>
                <a:cs typeface="Arial" panose="020B0604020202020204" pitchFamily="34" charset="0"/>
              </a:rPr>
              <a:t>vacunas</a:t>
            </a:r>
            <a:r>
              <a:rPr lang="en-US" sz="1200" b="1" dirty="0">
                <a:solidFill>
                  <a:srgbClr val="FFFFFF"/>
                </a:solidFill>
                <a:latin typeface="Arial" panose="020B0604020202020204" pitchFamily="34" charset="0"/>
                <a:cs typeface="Arial" panose="020B0604020202020204" pitchFamily="34" charset="0"/>
              </a:rPr>
              <a:t>: </a:t>
            </a:r>
            <a:br>
              <a:rPr lang="en-US" sz="1200" dirty="0">
                <a:solidFill>
                  <a:srgbClr val="FFFFFF"/>
                </a:solidFill>
                <a:latin typeface="Arial" panose="020B0604020202020204" pitchFamily="34" charset="0"/>
                <a:cs typeface="Arial" panose="020B0604020202020204" pitchFamily="34" charset="0"/>
              </a:rPr>
            </a:br>
            <a:r>
              <a:rPr lang="en-US" sz="1200" dirty="0">
                <a:solidFill>
                  <a:srgbClr val="FFFFFF"/>
                </a:solidFill>
                <a:latin typeface="Arial" panose="020B0604020202020204" pitchFamily="34" charset="0"/>
                <a:cs typeface="Arial" panose="020B0604020202020204" pitchFamily="34" charset="0"/>
              </a:rPr>
              <a:t>www.cdc.gov/COVID19</a:t>
            </a:r>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a:p>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a:p>
            <a:endParaRPr lang="en-US" sz="1200" dirty="0">
              <a:solidFill>
                <a:srgbClr val="FFFFFF"/>
              </a:solidFill>
              <a:latin typeface="Arial" panose="020B0604020202020204" pitchFamily="34" charset="0"/>
              <a:cs typeface="Arial" panose="020B0604020202020204" pitchFamily="34" charset="0"/>
            </a:endParaRPr>
          </a:p>
          <a:p>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E846FC4-5904-7441-92B2-9BE2D63EF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787" y="2434880"/>
            <a:ext cx="1273324" cy="771003"/>
          </a:xfrm>
          <a:prstGeom prst="rect">
            <a:avLst/>
          </a:prstGeom>
        </p:spPr>
      </p:pic>
    </p:spTree>
    <p:extLst>
      <p:ext uri="{BB962C8B-B14F-4D97-AF65-F5344CB8AC3E}">
        <p14:creationId xmlns:p14="http://schemas.microsoft.com/office/powerpoint/2010/main" val="9233012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84E54E9-8C08-414C-8331-10895F5CD6DB}"/>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pic>
        <p:nvPicPr>
          <p:cNvPr id="15" name="Picture 14">
            <a:extLst>
              <a:ext uri="{FF2B5EF4-FFF2-40B4-BE49-F238E27FC236}">
                <a16:creationId xmlns:a16="http://schemas.microsoft.com/office/drawing/2014/main" id="{0A5F8E18-D7B2-6D4A-8AB8-F95743EFB0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052735"/>
            <a:ext cx="2286000" cy="2286000"/>
          </a:xfrm>
          <a:prstGeom prst="rect">
            <a:avLst/>
          </a:prstGeom>
        </p:spPr>
      </p:pic>
      <p:sp>
        <p:nvSpPr>
          <p:cNvPr id="16" name="TextBox 15">
            <a:extLst>
              <a:ext uri="{FF2B5EF4-FFF2-40B4-BE49-F238E27FC236}">
                <a16:creationId xmlns:a16="http://schemas.microsoft.com/office/drawing/2014/main" id="{BDC64E86-68BC-1A49-B546-145D722F99DD}"/>
              </a:ext>
            </a:extLst>
          </p:cNvPr>
          <p:cNvSpPr txBox="1"/>
          <p:nvPr/>
        </p:nvSpPr>
        <p:spPr>
          <a:xfrm>
            <a:off x="341832" y="3338735"/>
            <a:ext cx="8460336" cy="523220"/>
          </a:xfrm>
          <a:prstGeom prst="rect">
            <a:avLst/>
          </a:prstGeom>
          <a:noFill/>
        </p:spPr>
        <p:txBody>
          <a:bodyPr wrap="square" rtlCol="0">
            <a:spAutoFit/>
          </a:bodyPr>
          <a:lstStyle/>
          <a:p>
            <a:pPr algn="ctr"/>
            <a:r>
              <a:rPr lang="en-US" sz="2800" dirty="0" err="1">
                <a:solidFill>
                  <a:srgbClr val="FFFFFF"/>
                </a:solidFill>
                <a:latin typeface="Arial Black" panose="020B0604020202020204" pitchFamily="34" charset="0"/>
                <a:cs typeface="Arial Black" panose="020B0604020202020204" pitchFamily="34" charset="0"/>
              </a:rPr>
              <a:t>Fundamentos</a:t>
            </a:r>
            <a:r>
              <a:rPr lang="en-US" sz="2800" dirty="0">
                <a:solidFill>
                  <a:srgbClr val="FFFFFF"/>
                </a:solidFill>
                <a:latin typeface="Arial Black" panose="020B0604020202020204" pitchFamily="34" charset="0"/>
                <a:cs typeface="Arial Black" panose="020B0604020202020204" pitchFamily="34" charset="0"/>
              </a:rPr>
              <a:t> de COVID-19 y </a:t>
            </a:r>
            <a:r>
              <a:rPr lang="en-US" sz="2800" dirty="0" err="1">
                <a:solidFill>
                  <a:srgbClr val="FFFFFF"/>
                </a:solidFill>
                <a:latin typeface="Arial Black" panose="020B0604020202020204" pitchFamily="34" charset="0"/>
                <a:cs typeface="Arial Black" panose="020B0604020202020204" pitchFamily="34" charset="0"/>
              </a:rPr>
              <a:t>Vacunas</a:t>
            </a:r>
            <a:endParaRPr lang="en-US" sz="2800" dirty="0">
              <a:solidFill>
                <a:srgbClr val="FFFFFF"/>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6432726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CD2F-9112-4052-AB1D-A7A47787FF81}"/>
              </a:ext>
            </a:extLst>
          </p:cNvPr>
          <p:cNvSpPr>
            <a:spLocks noGrp="1"/>
          </p:cNvSpPr>
          <p:nvPr>
            <p:ph type="title" idx="4294967295"/>
          </p:nvPr>
        </p:nvSpPr>
        <p:spPr>
          <a:xfrm>
            <a:off x="457200" y="548640"/>
            <a:ext cx="8229600" cy="437012"/>
          </a:xfrm>
          <a:prstGeom prst="rect">
            <a:avLst/>
          </a:prstGeom>
        </p:spPr>
        <p:txBody>
          <a:bodyPr anchor="t" anchorCtr="0"/>
          <a:lstStyle/>
          <a:p>
            <a:pPr algn="l"/>
            <a:r>
              <a:rPr lang="en-US" sz="2600" b="1" dirty="0">
                <a:solidFill>
                  <a:srgbClr val="4EA346"/>
                </a:solidFill>
                <a:latin typeface="Arial Black" panose="020B0604020202020204" pitchFamily="34" charset="0"/>
                <a:cs typeface="Arial Black" panose="020B0604020202020204" pitchFamily="34" charset="0"/>
              </a:rPr>
              <a:t>Que se sabe </a:t>
            </a:r>
            <a:r>
              <a:rPr lang="en-US" sz="2600" b="1" dirty="0" err="1">
                <a:solidFill>
                  <a:srgbClr val="4EA346"/>
                </a:solidFill>
                <a:latin typeface="Arial Black" panose="020B0604020202020204" pitchFamily="34" charset="0"/>
                <a:cs typeface="Arial Black" panose="020B0604020202020204" pitchFamily="34" charset="0"/>
              </a:rPr>
              <a:t>sobre</a:t>
            </a:r>
            <a:r>
              <a:rPr lang="en-US" sz="2600" b="1" dirty="0">
                <a:solidFill>
                  <a:srgbClr val="4EA346"/>
                </a:solidFill>
                <a:latin typeface="Arial Black" panose="020B0604020202020204" pitchFamily="34" charset="0"/>
                <a:cs typeface="Arial Black" panose="020B0604020202020204" pitchFamily="34" charset="0"/>
              </a:rPr>
              <a:t> COVID-19?</a:t>
            </a:r>
          </a:p>
        </p:txBody>
      </p:sp>
      <p:sp>
        <p:nvSpPr>
          <p:cNvPr id="3" name="Text Placeholder 2">
            <a:extLst>
              <a:ext uri="{FF2B5EF4-FFF2-40B4-BE49-F238E27FC236}">
                <a16:creationId xmlns:a16="http://schemas.microsoft.com/office/drawing/2014/main" id="{AB5E598E-DD9A-4D44-B260-AE8D1AF21BE2}"/>
              </a:ext>
            </a:extLst>
          </p:cNvPr>
          <p:cNvSpPr>
            <a:spLocks noGrp="1"/>
          </p:cNvSpPr>
          <p:nvPr>
            <p:ph type="body" sz="quarter" idx="4294967295"/>
          </p:nvPr>
        </p:nvSpPr>
        <p:spPr>
          <a:xfrm>
            <a:off x="345881" y="1057274"/>
            <a:ext cx="8340919" cy="1887979"/>
          </a:xfrm>
        </p:spPr>
        <p:txBody>
          <a:bodyPr/>
          <a:lstStyle/>
          <a:p>
            <a:pPr marL="228600" indent="-228600">
              <a:spcBef>
                <a:spcPts val="1000"/>
              </a:spcBef>
              <a:buClr>
                <a:srgbClr val="3A7AB6"/>
              </a:buClr>
              <a:buFont typeface="Wingdings" pitchFamily="2" charset="2"/>
              <a:buChar char="§"/>
            </a:pPr>
            <a:r>
              <a:rPr lang="es-ES" sz="1600" dirty="0">
                <a:latin typeface="Arial" panose="020B0604020202020204" pitchFamily="34" charset="0"/>
                <a:cs typeface="Arial" panose="020B0604020202020204" pitchFamily="34" charset="0"/>
              </a:rPr>
              <a:t>La infección por SARS-CoV-2, el virus que causa COVID-19, puede provocar una serie de enfermedades, desde síntomas leves hasta enfermedades graves y la muerte.</a:t>
            </a:r>
          </a:p>
          <a:p>
            <a:pPr marL="228600" indent="-228600">
              <a:spcBef>
                <a:spcPts val="1000"/>
              </a:spcBef>
              <a:buClr>
                <a:srgbClr val="3A7AB6"/>
              </a:buClr>
              <a:buFont typeface="Wingdings" pitchFamily="2" charset="2"/>
              <a:buChar char="§"/>
            </a:pPr>
            <a:r>
              <a:rPr lang="es-ES" sz="1600" dirty="0">
                <a:latin typeface="Arial" panose="020B0604020202020204" pitchFamily="34" charset="0"/>
                <a:cs typeface="Arial" panose="020B0604020202020204" pitchFamily="34" charset="0"/>
              </a:rPr>
              <a:t>No sabemos cómo afectará el SARS-CoV-2 a cada persona.</a:t>
            </a:r>
          </a:p>
          <a:p>
            <a:pPr marL="228600" indent="-228600">
              <a:spcBef>
                <a:spcPts val="1000"/>
              </a:spcBef>
              <a:buClr>
                <a:srgbClr val="3A7AB6"/>
              </a:buClr>
              <a:buFont typeface="Wingdings" pitchFamily="2" charset="2"/>
              <a:buChar char="§"/>
            </a:pPr>
            <a:r>
              <a:rPr lang="es-ES" sz="1600" dirty="0">
                <a:latin typeface="Arial" panose="020B0604020202020204" pitchFamily="34" charset="0"/>
                <a:cs typeface="Arial" panose="020B0604020202020204" pitchFamily="34" charset="0"/>
              </a:rPr>
              <a:t>Algunas personas, como los adultos mayores de 65 años o las personas con ciertas condiciones médicas, tienen más probabilidades que otras de enfermarse gravemente. </a:t>
            </a:r>
          </a:p>
        </p:txBody>
      </p:sp>
      <p:pic>
        <p:nvPicPr>
          <p:cNvPr id="1028" name="Picture 4" descr="A girl looking ill, sits on a sofa with a blanket. ">
            <a:extLst>
              <a:ext uri="{FF2B5EF4-FFF2-40B4-BE49-F238E27FC236}">
                <a16:creationId xmlns:a16="http://schemas.microsoft.com/office/drawing/2014/main" id="{ED289852-3EBC-45FE-9CA1-A577FA2BF7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59" t="10017" r="9932"/>
          <a:stretch/>
        </p:blipFill>
        <p:spPr bwMode="auto">
          <a:xfrm flipH="1">
            <a:off x="457199" y="3003187"/>
            <a:ext cx="2042023" cy="1664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 A picture of someone sitting in a hospital bed.">
            <a:extLst>
              <a:ext uri="{FF2B5EF4-FFF2-40B4-BE49-F238E27FC236}">
                <a16:creationId xmlns:a16="http://schemas.microsoft.com/office/drawing/2014/main" id="{D86AB1FB-0B82-4691-A629-B8223021D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26" r="15093"/>
          <a:stretch/>
        </p:blipFill>
        <p:spPr>
          <a:xfrm>
            <a:off x="2593726" y="3003187"/>
            <a:ext cx="2133600" cy="1660645"/>
          </a:xfrm>
          <a:prstGeom prst="rect">
            <a:avLst/>
          </a:prstGeom>
        </p:spPr>
      </p:pic>
      <p:pic>
        <p:nvPicPr>
          <p:cNvPr id="5" name="Picture 4" descr="An older female patient with a mask on speaking with her healthcare provider, who also has a mask on">
            <a:extLst>
              <a:ext uri="{FF2B5EF4-FFF2-40B4-BE49-F238E27FC236}">
                <a16:creationId xmlns:a16="http://schemas.microsoft.com/office/drawing/2014/main" id="{71B79525-8655-4DD6-A64D-E81E728A0BC9}"/>
              </a:ext>
            </a:extLst>
          </p:cNvPr>
          <p:cNvPicPr>
            <a:picLocks noChangeAspect="1"/>
          </p:cNvPicPr>
          <p:nvPr/>
        </p:nvPicPr>
        <p:blipFill rotWithShape="1">
          <a:blip r:embed="rId5">
            <a:extLst>
              <a:ext uri="{28A0092B-C50C-407E-A947-70E740481C1C}">
                <a14:useLocalDpi xmlns:a14="http://schemas.microsoft.com/office/drawing/2010/main" val="0"/>
              </a:ext>
            </a:extLst>
          </a:blip>
          <a:srcRect l="3356" r="16834"/>
          <a:stretch/>
        </p:blipFill>
        <p:spPr>
          <a:xfrm>
            <a:off x="4821830" y="3003187"/>
            <a:ext cx="1977656" cy="1660645"/>
          </a:xfrm>
          <a:prstGeom prst="rect">
            <a:avLst/>
          </a:prstGeom>
        </p:spPr>
      </p:pic>
      <p:pic>
        <p:nvPicPr>
          <p:cNvPr id="7" name="Picture 6" descr="A pregnant woman with a mask on sitting in a field.">
            <a:extLst>
              <a:ext uri="{FF2B5EF4-FFF2-40B4-BE49-F238E27FC236}">
                <a16:creationId xmlns:a16="http://schemas.microsoft.com/office/drawing/2014/main" id="{E690FF96-F2E5-47D9-9A2B-A9A920D93901}"/>
              </a:ext>
            </a:extLst>
          </p:cNvPr>
          <p:cNvPicPr>
            <a:picLocks noChangeAspect="1"/>
          </p:cNvPicPr>
          <p:nvPr/>
        </p:nvPicPr>
        <p:blipFill rotWithShape="1">
          <a:blip r:embed="rId6">
            <a:extLst>
              <a:ext uri="{28A0092B-C50C-407E-A947-70E740481C1C}">
                <a14:useLocalDpi xmlns:a14="http://schemas.microsoft.com/office/drawing/2010/main" val="0"/>
              </a:ext>
            </a:extLst>
          </a:blip>
          <a:srcRect l="5710" t="10703" b="23625"/>
          <a:stretch/>
        </p:blipFill>
        <p:spPr>
          <a:xfrm>
            <a:off x="6893991" y="3003187"/>
            <a:ext cx="1792809" cy="1664883"/>
          </a:xfrm>
          <a:prstGeom prst="rect">
            <a:avLst/>
          </a:prstGeom>
        </p:spPr>
      </p:pic>
      <p:sp>
        <p:nvSpPr>
          <p:cNvPr id="8" name="Rectangle 7">
            <a:extLst>
              <a:ext uri="{FF2B5EF4-FFF2-40B4-BE49-F238E27FC236}">
                <a16:creationId xmlns:a16="http://schemas.microsoft.com/office/drawing/2014/main" id="{57B09E72-221B-FF4E-8937-FB2B09EBAEE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EDD22C-B9D9-094C-BA5B-DF066D6C107A}"/>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Fundamentos</a:t>
            </a:r>
            <a:r>
              <a:rPr lang="en-US" sz="1400" b="1" dirty="0">
                <a:solidFill>
                  <a:srgbClr val="FFFFFF"/>
                </a:solidFill>
                <a:latin typeface="Arial" panose="020B0604020202020204" pitchFamily="34" charset="0"/>
                <a:cs typeface="Arial" panose="020B0604020202020204" pitchFamily="34" charset="0"/>
              </a:rPr>
              <a:t> de COVID-19 y </a:t>
            </a:r>
            <a:r>
              <a:rPr lang="en-US" sz="1400" b="1" dirty="0" err="1">
                <a:solidFill>
                  <a:srgbClr val="FFFFFF"/>
                </a:solidFill>
                <a:latin typeface="Arial" panose="020B0604020202020204" pitchFamily="34" charset="0"/>
                <a:cs typeface="Arial" panose="020B0604020202020204" pitchFamily="34" charset="0"/>
              </a:rPr>
              <a:t>Vacunas</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8022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F3B52B-4466-4742-8630-161CD8DC70DE}"/>
              </a:ext>
            </a:extLst>
          </p:cNvPr>
          <p:cNvSpPr txBox="1">
            <a:spLocks/>
          </p:cNvSpPr>
          <p:nvPr/>
        </p:nvSpPr>
        <p:spPr>
          <a:xfrm>
            <a:off x="457200" y="548640"/>
            <a:ext cx="8229600" cy="4370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Como </a:t>
            </a:r>
            <a:r>
              <a:rPr lang="en-US" sz="2600" dirty="0" err="1">
                <a:solidFill>
                  <a:srgbClr val="4EA346"/>
                </a:solidFill>
              </a:rPr>
              <a:t>Prevenir</a:t>
            </a:r>
            <a:r>
              <a:rPr lang="en-US" sz="2600" dirty="0">
                <a:solidFill>
                  <a:srgbClr val="4EA346"/>
                </a:solidFill>
              </a:rPr>
              <a:t> COVID-19</a:t>
            </a:r>
          </a:p>
        </p:txBody>
      </p:sp>
      <p:sp>
        <p:nvSpPr>
          <p:cNvPr id="3" name="Text Placeholder 2">
            <a:extLst>
              <a:ext uri="{FF2B5EF4-FFF2-40B4-BE49-F238E27FC236}">
                <a16:creationId xmlns:a16="http://schemas.microsoft.com/office/drawing/2014/main" id="{E8B389E9-146B-4FE1-A04A-3BEC7A3D5D82}"/>
              </a:ext>
            </a:extLst>
          </p:cNvPr>
          <p:cNvSpPr>
            <a:spLocks noGrp="1"/>
          </p:cNvSpPr>
          <p:nvPr>
            <p:ph type="body" sz="quarter" idx="4294967295"/>
          </p:nvPr>
        </p:nvSpPr>
        <p:spPr>
          <a:xfrm>
            <a:off x="238125" y="985652"/>
            <a:ext cx="5241016" cy="3814948"/>
          </a:xfrm>
        </p:spPr>
        <p:txBody>
          <a:bodyPr/>
          <a:lstStyle/>
          <a:p>
            <a:pPr>
              <a:spcBef>
                <a:spcPts val="1000"/>
              </a:spcBef>
              <a:buClr>
                <a:srgbClr val="3A7AB6"/>
              </a:buClr>
              <a:buSzPct val="100000"/>
              <a:buFont typeface="Wingdings" pitchFamily="2" charset="2"/>
              <a:buChar char="§"/>
            </a:pPr>
            <a:r>
              <a:rPr lang="es-ES" sz="1400" dirty="0">
                <a:solidFill>
                  <a:srgbClr val="000000"/>
                </a:solidFill>
              </a:rPr>
              <a:t>Use una máscara que cubra su boca y nariz.</a:t>
            </a:r>
          </a:p>
          <a:p>
            <a:pPr>
              <a:spcBef>
                <a:spcPts val="1000"/>
              </a:spcBef>
              <a:buClr>
                <a:srgbClr val="3A7AB6"/>
              </a:buClr>
              <a:buSzPct val="100000"/>
              <a:buFont typeface="Wingdings" pitchFamily="2" charset="2"/>
              <a:buChar char="§"/>
            </a:pPr>
            <a:r>
              <a:rPr lang="es-ES" sz="1400" dirty="0">
                <a:solidFill>
                  <a:srgbClr val="000000"/>
                </a:solidFill>
              </a:rPr>
              <a:t>Evite el contacto cercano con otras personas. Manténgase al menos a 6 pies (aproximadamente 2 longitudes de brazo) de otras personas.</a:t>
            </a:r>
          </a:p>
          <a:p>
            <a:pPr>
              <a:spcBef>
                <a:spcPts val="1000"/>
              </a:spcBef>
              <a:buClr>
                <a:srgbClr val="3A7AB6"/>
              </a:buClr>
              <a:buSzPct val="100000"/>
              <a:buFont typeface="Wingdings" pitchFamily="2" charset="2"/>
              <a:buChar char="§"/>
            </a:pPr>
            <a:r>
              <a:rPr lang="es-ES" sz="1400" dirty="0">
                <a:solidFill>
                  <a:srgbClr val="000000"/>
                </a:solidFill>
              </a:rPr>
              <a:t>Evite las multitudes y los espacios mal ventilados.</a:t>
            </a:r>
          </a:p>
          <a:p>
            <a:pPr>
              <a:spcBef>
                <a:spcPts val="1000"/>
              </a:spcBef>
              <a:buClr>
                <a:srgbClr val="3A7AB6"/>
              </a:buClr>
              <a:buSzPct val="100000"/>
              <a:buFont typeface="Wingdings" pitchFamily="2" charset="2"/>
              <a:buChar char="§"/>
            </a:pPr>
            <a:r>
              <a:rPr lang="es-ES" sz="1400" dirty="0">
                <a:solidFill>
                  <a:srgbClr val="000000"/>
                </a:solidFill>
              </a:rPr>
              <a:t>Lávese las manos a menudo con agua y jabón.</a:t>
            </a:r>
          </a:p>
          <a:p>
            <a:pPr>
              <a:spcBef>
                <a:spcPts val="1000"/>
              </a:spcBef>
              <a:buClr>
                <a:srgbClr val="3A7AB6"/>
              </a:buClr>
              <a:buSzPct val="100000"/>
              <a:buFont typeface="Wingdings" pitchFamily="2" charset="2"/>
              <a:buChar char="§"/>
            </a:pPr>
            <a:r>
              <a:rPr lang="es-ES" sz="1400" dirty="0">
                <a:solidFill>
                  <a:srgbClr val="000000"/>
                </a:solidFill>
              </a:rPr>
              <a:t>Use un desinfectante de manos a base de alcohol con al menos 60% de alcohol si no hay agua y jabón disponibles.</a:t>
            </a:r>
          </a:p>
          <a:p>
            <a:pPr>
              <a:spcBef>
                <a:spcPts val="1000"/>
              </a:spcBef>
              <a:buClr>
                <a:srgbClr val="3A7AB6"/>
              </a:buClr>
              <a:buSzPct val="100000"/>
              <a:buFont typeface="Wingdings" pitchFamily="2" charset="2"/>
              <a:buChar char="§"/>
            </a:pPr>
            <a:r>
              <a:rPr lang="es-ES" sz="1400" dirty="0">
                <a:solidFill>
                  <a:srgbClr val="000000"/>
                </a:solidFill>
              </a:rPr>
              <a:t>Evite tocarse los ojos, la nariz y la boca con las manos sin lavar.</a:t>
            </a:r>
          </a:p>
          <a:p>
            <a:pPr>
              <a:spcBef>
                <a:spcPts val="1000"/>
              </a:spcBef>
              <a:buClr>
                <a:srgbClr val="3A7AB6"/>
              </a:buClr>
              <a:buSzPct val="100000"/>
              <a:buFont typeface="Wingdings" pitchFamily="2" charset="2"/>
              <a:buChar char="§"/>
            </a:pPr>
            <a:r>
              <a:rPr lang="es-ES" sz="1400" dirty="0">
                <a:solidFill>
                  <a:srgbClr val="000000"/>
                </a:solidFill>
              </a:rPr>
              <a:t>Limpie y desinfecte las superficies que se tocan con frecuencia a diario.</a:t>
            </a:r>
          </a:p>
          <a:p>
            <a:pPr>
              <a:spcBef>
                <a:spcPts val="1000"/>
              </a:spcBef>
              <a:buClr>
                <a:srgbClr val="3A7AB6"/>
              </a:buClr>
              <a:buSzPct val="100000"/>
              <a:buFont typeface="Wingdings" pitchFamily="2" charset="2"/>
              <a:buChar char="§"/>
            </a:pPr>
            <a:r>
              <a:rPr lang="es-ES" sz="1400" dirty="0">
                <a:solidFill>
                  <a:srgbClr val="000000"/>
                </a:solidFill>
              </a:rPr>
              <a:t>Obtenga una vacuna COVID-19.</a:t>
            </a:r>
          </a:p>
        </p:txBody>
      </p:sp>
      <p:pic>
        <p:nvPicPr>
          <p:cNvPr id="1026" name="Picture 2" descr="A doctor washing his hands.">
            <a:extLst>
              <a:ext uri="{FF2B5EF4-FFF2-40B4-BE49-F238E27FC236}">
                <a16:creationId xmlns:a16="http://schemas.microsoft.com/office/drawing/2014/main" id="{60DE8E20-FA9F-4A6E-BE4E-62E387975E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18"/>
          <a:stretch/>
        </p:blipFill>
        <p:spPr bwMode="auto">
          <a:xfrm>
            <a:off x="5479142" y="333114"/>
            <a:ext cx="3664857" cy="4826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759591-136C-1844-82DD-0273BB534D6C}"/>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205FBE-28D0-2C47-9677-086C9EFBA413}"/>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Fundamentos</a:t>
            </a:r>
            <a:r>
              <a:rPr lang="en-US" sz="1400" b="1" dirty="0">
                <a:solidFill>
                  <a:srgbClr val="FFFFFF"/>
                </a:solidFill>
                <a:latin typeface="Arial" panose="020B0604020202020204" pitchFamily="34" charset="0"/>
                <a:cs typeface="Arial" panose="020B0604020202020204" pitchFamily="34" charset="0"/>
              </a:rPr>
              <a:t> de COVID-19 y </a:t>
            </a:r>
            <a:r>
              <a:rPr lang="en-US" sz="1400" b="1" dirty="0" err="1">
                <a:solidFill>
                  <a:srgbClr val="FFFFFF"/>
                </a:solidFill>
                <a:latin typeface="Arial" panose="020B0604020202020204" pitchFamily="34" charset="0"/>
                <a:cs typeface="Arial" panose="020B0604020202020204" pitchFamily="34" charset="0"/>
              </a:rPr>
              <a:t>Vacunas</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708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FB7952-828A-F942-995F-A60124928DF5}"/>
              </a:ext>
            </a:extLst>
          </p:cNvPr>
          <p:cNvSpPr txBox="1">
            <a:spLocks/>
          </p:cNvSpPr>
          <p:nvPr/>
        </p:nvSpPr>
        <p:spPr>
          <a:xfrm>
            <a:off x="457199" y="548640"/>
            <a:ext cx="6848475" cy="4370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s-ES" sz="2600" dirty="0">
                <a:solidFill>
                  <a:srgbClr val="4EA346"/>
                </a:solidFill>
              </a:rPr>
              <a:t>La vacunación COVID-19 es una forma más segura de protegerse</a:t>
            </a:r>
            <a:endParaRPr lang="en-US" sz="2600" dirty="0">
              <a:solidFill>
                <a:srgbClr val="4EA346"/>
              </a:solidFill>
            </a:endParaRPr>
          </a:p>
        </p:txBody>
      </p:sp>
      <p:sp>
        <p:nvSpPr>
          <p:cNvPr id="6" name="Text Placeholder 2">
            <a:extLst>
              <a:ext uri="{FF2B5EF4-FFF2-40B4-BE49-F238E27FC236}">
                <a16:creationId xmlns:a16="http://schemas.microsoft.com/office/drawing/2014/main" id="{804A23CC-1CF3-B241-9732-E01A0A1305E8}"/>
              </a:ext>
            </a:extLst>
          </p:cNvPr>
          <p:cNvSpPr txBox="1">
            <a:spLocks/>
          </p:cNvSpPr>
          <p:nvPr/>
        </p:nvSpPr>
        <p:spPr bwMode="auto">
          <a:xfrm>
            <a:off x="457200" y="1530061"/>
            <a:ext cx="3998686"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3" indent="-230183" algn="l" rtl="0" eaLnBrk="0" fontAlgn="base" hangingPunct="0">
              <a:spcBef>
                <a:spcPct val="20000"/>
              </a:spcBef>
              <a:spcAft>
                <a:spcPct val="0"/>
              </a:spcAft>
              <a:buClr>
                <a:srgbClr val="005DAA"/>
              </a:buClr>
              <a:buFont typeface="Wingdings" panose="05000000000000000000" pitchFamily="2" charset="2"/>
              <a:buChar char="§"/>
              <a:defRPr sz="20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Clr>
                <a:srgbClr val="532E63"/>
              </a:buClr>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Clr>
                <a:srgbClr val="9A3B26"/>
              </a:buClr>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chemeClr val="accent4">
                    <a:lumMod val="75000"/>
                  </a:schemeClr>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chemeClr val="accent4">
                    <a:lumMod val="75000"/>
                  </a:schemeClr>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s-ES" sz="1600" dirty="0"/>
              <a:t>Conseguir el virus que causa COVID-19 puede ofrecer cierta protección natural, conocida como anticuerpo o inmune. Pero los expertos no saben cuánto dura esta protección.</a:t>
            </a:r>
          </a:p>
          <a:p>
            <a:pPr>
              <a:spcBef>
                <a:spcPts val="1000"/>
              </a:spcBef>
            </a:pPr>
            <a:r>
              <a:rPr lang="es-ES" sz="1600" dirty="0"/>
              <a:t>El riesgo de enfermedad grave y muerte por COVID-19 supera con creces cualquier beneficio de inmunidad natural.</a:t>
            </a:r>
          </a:p>
          <a:p>
            <a:pPr>
              <a:spcBef>
                <a:spcPts val="1000"/>
              </a:spcBef>
            </a:pPr>
            <a:r>
              <a:rPr lang="es-ES" sz="1600" dirty="0"/>
              <a:t>La vacuna COVID-19 le ayudará a protegerse construyendo inmunidad sin el riesgo de enfermedad grave.</a:t>
            </a:r>
          </a:p>
        </p:txBody>
      </p:sp>
      <p:sp>
        <p:nvSpPr>
          <p:cNvPr id="9" name="Rectangle 8">
            <a:extLst>
              <a:ext uri="{FF2B5EF4-FFF2-40B4-BE49-F238E27FC236}">
                <a16:creationId xmlns:a16="http://schemas.microsoft.com/office/drawing/2014/main" id="{6855D35B-5D93-C946-885F-E1C23997C244}"/>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A1E5CB-8CC8-C942-A22A-FCB853355C23}"/>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Fundamentos</a:t>
            </a:r>
            <a:r>
              <a:rPr lang="en-US" sz="1400" b="1" dirty="0">
                <a:solidFill>
                  <a:srgbClr val="FFFFFF"/>
                </a:solidFill>
                <a:latin typeface="Arial" panose="020B0604020202020204" pitchFamily="34" charset="0"/>
                <a:cs typeface="Arial" panose="020B0604020202020204" pitchFamily="34" charset="0"/>
              </a:rPr>
              <a:t> de COVID-19 y </a:t>
            </a:r>
            <a:r>
              <a:rPr lang="en-US" sz="1400" b="1" dirty="0" err="1">
                <a:solidFill>
                  <a:srgbClr val="FFFFFF"/>
                </a:solidFill>
                <a:latin typeface="Arial" panose="020B0604020202020204" pitchFamily="34" charset="0"/>
                <a:cs typeface="Arial" panose="020B0604020202020204" pitchFamily="34" charset="0"/>
              </a:rPr>
              <a:t>Vacunas</a:t>
            </a:r>
            <a:endParaRPr lang="en-US" b="1"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37A7381-428B-A141-9FB7-47AD11FB19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67" t="15835" r="16104" b="18209"/>
          <a:stretch/>
        </p:blipFill>
        <p:spPr>
          <a:xfrm>
            <a:off x="4688116" y="985652"/>
            <a:ext cx="4161017" cy="3964287"/>
          </a:xfrm>
          <a:prstGeom prst="rect">
            <a:avLst/>
          </a:prstGeom>
        </p:spPr>
      </p:pic>
    </p:spTree>
    <p:extLst>
      <p:ext uri="{BB962C8B-B14F-4D97-AF65-F5344CB8AC3E}">
        <p14:creationId xmlns:p14="http://schemas.microsoft.com/office/powerpoint/2010/main" val="5229635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9EF0F3B-3A19-5F45-9CD2-6B1E4EBECE83}"/>
              </a:ext>
            </a:extLst>
          </p:cNvPr>
          <p:cNvSpPr txBox="1"/>
          <p:nvPr/>
        </p:nvSpPr>
        <p:spPr>
          <a:xfrm>
            <a:off x="457200" y="4625678"/>
            <a:ext cx="8686800"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a:t>
            </a:r>
            <a:r>
              <a:rPr lang="en-US" sz="1000" dirty="0">
                <a:solidFill>
                  <a:srgbClr val="000000"/>
                </a:solidFill>
                <a:latin typeface="Arial" panose="020B0604020202020204" pitchFamily="34" charset="0"/>
                <a:cs typeface="Arial" panose="020B0604020202020204" pitchFamily="34" charset="0"/>
                <a:hlinkClick r:id="rId3"/>
              </a:rPr>
              <a:t>https://</a:t>
            </a:r>
            <a:r>
              <a:rPr lang="en-US" sz="1000" dirty="0" err="1">
                <a:solidFill>
                  <a:srgbClr val="000000"/>
                </a:solidFill>
                <a:latin typeface="Arial" panose="020B0604020202020204" pitchFamily="34" charset="0"/>
                <a:cs typeface="Arial" panose="020B0604020202020204" pitchFamily="34" charset="0"/>
                <a:hlinkClick r:id="rId3"/>
              </a:rPr>
              <a:t>www.cdc.gov</a:t>
            </a:r>
            <a:r>
              <a:rPr lang="en-US" sz="1000" dirty="0">
                <a:solidFill>
                  <a:srgbClr val="000000"/>
                </a:solidFill>
                <a:latin typeface="Arial" panose="020B0604020202020204" pitchFamily="34" charset="0"/>
                <a:cs typeface="Arial" panose="020B0604020202020204" pitchFamily="34" charset="0"/>
                <a:hlinkClick r:id="rId3"/>
              </a:rPr>
              <a:t>/coronavirus/2019-ncov/hcp/testing-</a:t>
            </a:r>
            <a:r>
              <a:rPr lang="en-US" sz="1000" dirty="0" err="1">
                <a:solidFill>
                  <a:srgbClr val="000000"/>
                </a:solidFill>
                <a:latin typeface="Arial" panose="020B0604020202020204" pitchFamily="34" charset="0"/>
                <a:cs typeface="Arial" panose="020B0604020202020204" pitchFamily="34" charset="0"/>
                <a:hlinkClick r:id="rId3"/>
              </a:rPr>
              <a:t>overview.html</a:t>
            </a:r>
            <a:endParaRPr lang="en-US" sz="1000"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C528D9B-B94C-AB47-936B-18F1F3D0484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9BAF86-2D2B-B344-8718-CBE15CAF2386}"/>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Fundamentos</a:t>
            </a:r>
            <a:r>
              <a:rPr lang="en-US" sz="1400" b="1" dirty="0">
                <a:solidFill>
                  <a:srgbClr val="FFFFFF"/>
                </a:solidFill>
                <a:latin typeface="Arial" panose="020B0604020202020204" pitchFamily="34" charset="0"/>
                <a:cs typeface="Arial" panose="020B0604020202020204" pitchFamily="34" charset="0"/>
              </a:rPr>
              <a:t> de COVID-19 y </a:t>
            </a:r>
            <a:r>
              <a:rPr lang="en-US" sz="1400" b="1" dirty="0" err="1">
                <a:solidFill>
                  <a:srgbClr val="FFFFFF"/>
                </a:solidFill>
                <a:latin typeface="Arial" panose="020B0604020202020204" pitchFamily="34" charset="0"/>
                <a:cs typeface="Arial" panose="020B0604020202020204" pitchFamily="34" charset="0"/>
              </a:rPr>
              <a:t>Vacunas</a:t>
            </a:r>
            <a:endParaRPr lang="en-US" b="1" dirty="0">
              <a:solidFill>
                <a:srgbClr val="FFFFFF"/>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B5CF6D2E-E485-9C44-9C5D-2DF3501759E7}"/>
              </a:ext>
            </a:extLst>
          </p:cNvPr>
          <p:cNvSpPr txBox="1">
            <a:spLocks/>
          </p:cNvSpPr>
          <p:nvPr/>
        </p:nvSpPr>
        <p:spPr>
          <a:xfrm>
            <a:off x="457200" y="548640"/>
            <a:ext cx="8229600" cy="4389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s-ES" sz="2600" dirty="0">
                <a:solidFill>
                  <a:srgbClr val="4EA346"/>
                </a:solidFill>
              </a:rPr>
              <a:t>Datos clave sobre la vacunación COVID-19</a:t>
            </a:r>
            <a:endParaRPr lang="en-US" sz="2600" dirty="0">
              <a:solidFill>
                <a:srgbClr val="4EA346"/>
              </a:solidFill>
            </a:endParaRPr>
          </a:p>
        </p:txBody>
      </p:sp>
      <p:sp>
        <p:nvSpPr>
          <p:cNvPr id="24" name="TextBox 23">
            <a:extLst>
              <a:ext uri="{FF2B5EF4-FFF2-40B4-BE49-F238E27FC236}">
                <a16:creationId xmlns:a16="http://schemas.microsoft.com/office/drawing/2014/main" id="{D5A1C64E-8C41-5D47-896B-D13CDDEDE794}"/>
              </a:ext>
            </a:extLst>
          </p:cNvPr>
          <p:cNvSpPr txBox="1"/>
          <p:nvPr/>
        </p:nvSpPr>
        <p:spPr>
          <a:xfrm>
            <a:off x="4776343" y="2954315"/>
            <a:ext cx="1645920" cy="830997"/>
          </a:xfrm>
          <a:prstGeom prst="rect">
            <a:avLst/>
          </a:prstGeom>
          <a:noFill/>
        </p:spPr>
        <p:txBody>
          <a:bodyPr wrap="square" rtlCol="0">
            <a:spAutoFit/>
          </a:bodyPr>
          <a:lstStyle/>
          <a:p>
            <a:pPr algn="ctr"/>
            <a:r>
              <a:rPr lang="es-ES" sz="1200" b="1" dirty="0">
                <a:solidFill>
                  <a:srgbClr val="1D624D"/>
                </a:solidFill>
                <a:latin typeface="Arial" panose="020B0604020202020204" pitchFamily="34" charset="0"/>
                <a:cs typeface="Arial" panose="020B0604020202020204" pitchFamily="34" charset="0"/>
              </a:rPr>
              <a:t>Las vacunas COVID-19 no pueden darle COVID-19</a:t>
            </a:r>
            <a:endParaRPr lang="en-US" sz="1200" b="1" dirty="0">
              <a:solidFill>
                <a:srgbClr val="1D62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465E09A-7BD3-E340-A03B-EDEC62A6B708}"/>
              </a:ext>
            </a:extLst>
          </p:cNvPr>
          <p:cNvSpPr txBox="1"/>
          <p:nvPr/>
        </p:nvSpPr>
        <p:spPr>
          <a:xfrm>
            <a:off x="2541941" y="2913035"/>
            <a:ext cx="1893552" cy="1200329"/>
          </a:xfrm>
          <a:prstGeom prst="rect">
            <a:avLst/>
          </a:prstGeom>
          <a:noFill/>
        </p:spPr>
        <p:txBody>
          <a:bodyPr wrap="square" rtlCol="0">
            <a:spAutoFit/>
          </a:bodyPr>
          <a:lstStyle/>
          <a:p>
            <a:pPr algn="ctr" eaLnBrk="1" fontAlgn="auto" hangingPunct="1"/>
            <a:r>
              <a:rPr lang="es-ES" sz="1200" b="1" dirty="0">
                <a:solidFill>
                  <a:srgbClr val="1D624D"/>
                </a:solidFill>
                <a:latin typeface="Arial" panose="020B0604020202020204" pitchFamily="34" charset="0"/>
                <a:cs typeface="Arial" panose="020B0604020202020204" pitchFamily="34" charset="0"/>
              </a:rPr>
              <a:t>Las personas que ya se han enfermado con COVID-19 todavía pueden beneficiarse al vacunarse</a:t>
            </a:r>
          </a:p>
          <a:p>
            <a:pPr algn="ctr" eaLnBrk="1" fontAlgn="auto" hangingPunct="1"/>
            <a:endParaRPr lang="es-ES" sz="1200" b="1" dirty="0">
              <a:solidFill>
                <a:srgbClr val="1D62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BCB55DA-6520-0341-BDF3-4065D9C45A79}"/>
              </a:ext>
            </a:extLst>
          </p:cNvPr>
          <p:cNvSpPr txBox="1"/>
          <p:nvPr/>
        </p:nvSpPr>
        <p:spPr>
          <a:xfrm>
            <a:off x="540971" y="2955697"/>
            <a:ext cx="1645920" cy="1015663"/>
          </a:xfrm>
          <a:prstGeom prst="rect">
            <a:avLst/>
          </a:prstGeom>
          <a:noFill/>
        </p:spPr>
        <p:txBody>
          <a:bodyPr wrap="square" rtlCol="0">
            <a:spAutoFit/>
          </a:bodyPr>
          <a:lstStyle/>
          <a:p>
            <a:pPr lvl="0" algn="ctr" defTabSz="914378" eaLnBrk="1" fontAlgn="auto" hangingPunct="1">
              <a:spcBef>
                <a:spcPts val="0"/>
              </a:spcBef>
              <a:spcAft>
                <a:spcPts val="0"/>
              </a:spcAft>
              <a:defRPr/>
            </a:pPr>
            <a:r>
              <a:rPr lang="es-ES" sz="1200" b="1" dirty="0">
                <a:solidFill>
                  <a:srgbClr val="1D624D"/>
                </a:solidFill>
                <a:latin typeface="Arial" panose="020B0604020202020204" pitchFamily="34" charset="0"/>
                <a:cs typeface="Arial" panose="020B0604020202020204" pitchFamily="34" charset="0"/>
              </a:rPr>
              <a:t>Vacunarse puede ayudar a prevenir la enfermedad de COVID-19</a:t>
            </a:r>
          </a:p>
          <a:p>
            <a:pPr lvl="0" algn="ctr" defTabSz="914378" eaLnBrk="1" fontAlgn="auto" hangingPunct="1">
              <a:spcBef>
                <a:spcPts val="0"/>
              </a:spcBef>
              <a:spcAft>
                <a:spcPts val="0"/>
              </a:spcAft>
              <a:defRPr/>
            </a:pPr>
            <a:endParaRPr lang="es-ES" sz="1200" b="1" dirty="0">
              <a:solidFill>
                <a:srgbClr val="1D62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B2AB904-EAA5-F247-B092-74F0AD930E32}"/>
              </a:ext>
            </a:extLst>
          </p:cNvPr>
          <p:cNvSpPr txBox="1"/>
          <p:nvPr/>
        </p:nvSpPr>
        <p:spPr>
          <a:xfrm>
            <a:off x="6886930" y="2921034"/>
            <a:ext cx="1645920" cy="1015663"/>
          </a:xfrm>
          <a:prstGeom prst="rect">
            <a:avLst/>
          </a:prstGeom>
          <a:noFill/>
        </p:spPr>
        <p:txBody>
          <a:bodyPr wrap="square" rtlCol="0">
            <a:spAutoFit/>
          </a:bodyPr>
          <a:lstStyle/>
          <a:p>
            <a:pPr lvl="0" algn="ctr" defTabSz="914378" eaLnBrk="1" fontAlgn="auto" hangingPunct="1">
              <a:spcBef>
                <a:spcPts val="0"/>
              </a:spcBef>
              <a:spcAft>
                <a:spcPts val="0"/>
              </a:spcAft>
              <a:defRPr/>
            </a:pPr>
            <a:r>
              <a:rPr lang="es-ES" sz="1200" b="1" dirty="0">
                <a:solidFill>
                  <a:srgbClr val="1D624D"/>
                </a:solidFill>
                <a:latin typeface="Arial" panose="020B0604020202020204" pitchFamily="34" charset="0"/>
                <a:cs typeface="Arial" panose="020B0604020202020204" pitchFamily="34" charset="0"/>
              </a:rPr>
              <a:t>Las vacunas COVID-19 no causan dar positivo en las pruebas virales* COVID-19</a:t>
            </a:r>
            <a:endParaRPr lang="en-US" sz="1200" b="1" dirty="0">
              <a:solidFill>
                <a:srgbClr val="1D624D"/>
              </a:solidFill>
              <a:latin typeface="Arial" panose="020B0604020202020204" pitchFamily="34" charset="0"/>
              <a:cs typeface="Arial" panose="020B0604020202020204" pitchFamily="34" charset="0"/>
            </a:endParaRPr>
          </a:p>
        </p:txBody>
      </p:sp>
      <p:sp>
        <p:nvSpPr>
          <p:cNvPr id="28" name="TextBox 27">
            <a:hlinkClick r:id="rId4"/>
            <a:extLst>
              <a:ext uri="{FF2B5EF4-FFF2-40B4-BE49-F238E27FC236}">
                <a16:creationId xmlns:a16="http://schemas.microsoft.com/office/drawing/2014/main" id="{EF1520ED-EB45-6B41-A506-01D718D99321}"/>
              </a:ext>
            </a:extLst>
          </p:cNvPr>
          <p:cNvSpPr txBox="1"/>
          <p:nvPr/>
        </p:nvSpPr>
        <p:spPr>
          <a:xfrm>
            <a:off x="555171" y="4152927"/>
            <a:ext cx="8033657" cy="307777"/>
          </a:xfrm>
          <a:prstGeom prst="rect">
            <a:avLst/>
          </a:prstGeom>
          <a:noFill/>
        </p:spPr>
        <p:txBody>
          <a:bodyPr wrap="square" rtlCol="0">
            <a:spAutoFit/>
          </a:bodyPr>
          <a:lstStyle/>
          <a:p>
            <a:pPr algn="ctr"/>
            <a:r>
              <a:rPr lang="en-US" sz="1400" b="1" dirty="0">
                <a:solidFill>
                  <a:srgbClr val="3A7AB6"/>
                </a:solidFill>
                <a:latin typeface="Arial" panose="020B0604020202020204" pitchFamily="34" charset="0"/>
                <a:cs typeface="Arial" panose="020B0604020202020204" pitchFamily="34" charset="0"/>
              </a:rPr>
              <a:t>https://</a:t>
            </a:r>
            <a:r>
              <a:rPr lang="en-US" sz="1400" b="1" dirty="0" err="1">
                <a:solidFill>
                  <a:srgbClr val="3A7AB6"/>
                </a:solidFill>
                <a:latin typeface="Arial" panose="020B0604020202020204" pitchFamily="34" charset="0"/>
                <a:cs typeface="Arial" panose="020B0604020202020204" pitchFamily="34" charset="0"/>
              </a:rPr>
              <a:t>www.cdc.gov</a:t>
            </a:r>
            <a:r>
              <a:rPr lang="en-US" sz="1400" b="1" dirty="0">
                <a:solidFill>
                  <a:srgbClr val="3A7AB6"/>
                </a:solidFill>
                <a:latin typeface="Arial" panose="020B0604020202020204" pitchFamily="34" charset="0"/>
                <a:cs typeface="Arial" panose="020B0604020202020204" pitchFamily="34" charset="0"/>
              </a:rPr>
              <a:t>/coronavirus/2019-ncov/vaccines/about-vaccines/vaccine-</a:t>
            </a:r>
            <a:r>
              <a:rPr lang="en-US" sz="1400" b="1" dirty="0" err="1">
                <a:solidFill>
                  <a:srgbClr val="3A7AB6"/>
                </a:solidFill>
                <a:latin typeface="Arial" panose="020B0604020202020204" pitchFamily="34" charset="0"/>
                <a:cs typeface="Arial" panose="020B0604020202020204" pitchFamily="34" charset="0"/>
              </a:rPr>
              <a:t>myths.html</a:t>
            </a:r>
            <a:endParaRPr lang="en-US" sz="1400" b="1" dirty="0">
              <a:solidFill>
                <a:srgbClr val="3A7AB6"/>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6E7B55D8-54CF-B646-BE69-337359B219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05" y="1584134"/>
            <a:ext cx="1593184" cy="1181108"/>
          </a:xfrm>
          <a:prstGeom prst="rect">
            <a:avLst/>
          </a:prstGeom>
        </p:spPr>
      </p:pic>
      <p:pic>
        <p:nvPicPr>
          <p:cNvPr id="33" name="Picture 32">
            <a:extLst>
              <a:ext uri="{FF2B5EF4-FFF2-40B4-BE49-F238E27FC236}">
                <a16:creationId xmlns:a16="http://schemas.microsoft.com/office/drawing/2014/main" id="{BA7BBA0F-9236-5040-B37A-9A086B142C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2934" y="1434218"/>
            <a:ext cx="771567" cy="1222422"/>
          </a:xfrm>
          <a:prstGeom prst="rect">
            <a:avLst/>
          </a:prstGeom>
        </p:spPr>
      </p:pic>
      <p:pic>
        <p:nvPicPr>
          <p:cNvPr id="34" name="Picture 33">
            <a:extLst>
              <a:ext uri="{FF2B5EF4-FFF2-40B4-BE49-F238E27FC236}">
                <a16:creationId xmlns:a16="http://schemas.microsoft.com/office/drawing/2014/main" id="{B6D797BB-FBDF-8146-A8BE-E31F1644F1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6151" y="1515918"/>
            <a:ext cx="785899" cy="1181108"/>
          </a:xfrm>
          <a:prstGeom prst="rect">
            <a:avLst/>
          </a:prstGeom>
        </p:spPr>
      </p:pic>
      <p:pic>
        <p:nvPicPr>
          <p:cNvPr id="35" name="Picture 34">
            <a:extLst>
              <a:ext uri="{FF2B5EF4-FFF2-40B4-BE49-F238E27FC236}">
                <a16:creationId xmlns:a16="http://schemas.microsoft.com/office/drawing/2014/main" id="{2F293181-9B1D-CB40-9AFD-2E2E649D8C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3965" y="1545982"/>
            <a:ext cx="1255586" cy="1120981"/>
          </a:xfrm>
          <a:prstGeom prst="rect">
            <a:avLst/>
          </a:prstGeom>
        </p:spPr>
      </p:pic>
      <p:sp>
        <p:nvSpPr>
          <p:cNvPr id="30" name="Rectangle 29">
            <a:extLst>
              <a:ext uri="{FF2B5EF4-FFF2-40B4-BE49-F238E27FC236}">
                <a16:creationId xmlns:a16="http://schemas.microsoft.com/office/drawing/2014/main" id="{E650D0C0-B808-B342-B688-445629F7679D}"/>
              </a:ext>
            </a:extLst>
          </p:cNvPr>
          <p:cNvSpPr/>
          <p:nvPr/>
        </p:nvSpPr>
        <p:spPr>
          <a:xfrm>
            <a:off x="2383592"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519528-EC15-2B42-AD3E-3B99BFE14F09}"/>
              </a:ext>
            </a:extLst>
          </p:cNvPr>
          <p:cNvSpPr/>
          <p:nvPr/>
        </p:nvSpPr>
        <p:spPr>
          <a:xfrm>
            <a:off x="4494179"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4C75C16-3DBB-804B-8225-3A29EF1341C6}"/>
              </a:ext>
            </a:extLst>
          </p:cNvPr>
          <p:cNvSpPr/>
          <p:nvPr/>
        </p:nvSpPr>
        <p:spPr>
          <a:xfrm>
            <a:off x="6604766"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36EC754-B4F1-454E-8D96-A34E9971619A}"/>
              </a:ext>
            </a:extLst>
          </p:cNvPr>
          <p:cNvSpPr/>
          <p:nvPr/>
        </p:nvSpPr>
        <p:spPr>
          <a:xfrm>
            <a:off x="555171" y="4009439"/>
            <a:ext cx="8033657"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1141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165269" y="1081317"/>
            <a:ext cx="8813462" cy="3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s-ES" sz="1400" b="1" dirty="0">
                <a:latin typeface="Arial" panose="020B0604020202020204" pitchFamily="34" charset="0"/>
                <a:cs typeface="Arial" panose="020B0604020202020204" pitchFamily="34" charset="0"/>
              </a:rPr>
              <a:t>Las vacunas COVID-19 se mantienen con las </a:t>
            </a:r>
            <a:r>
              <a:rPr lang="es-ES" sz="1400" b="1" dirty="0">
                <a:solidFill>
                  <a:srgbClr val="0070C0"/>
                </a:solidFill>
                <a:latin typeface="Arial" panose="020B0604020202020204" pitchFamily="34" charset="0"/>
                <a:cs typeface="Arial" panose="020B0604020202020204" pitchFamily="34" charset="0"/>
              </a:rPr>
              <a:t>mismas normas de seguridad </a:t>
            </a:r>
            <a:r>
              <a:rPr lang="es-ES" sz="1400" b="1" dirty="0">
                <a:latin typeface="Arial" panose="020B0604020202020204" pitchFamily="34" charset="0"/>
                <a:cs typeface="Arial" panose="020B0604020202020204" pitchFamily="34" charset="0"/>
              </a:rPr>
              <a:t>que todas las </a:t>
            </a:r>
            <a:r>
              <a:rPr lang="en-US" sz="1400" b="1" dirty="0" err="1">
                <a:latin typeface="Arial" panose="020B0604020202020204" pitchFamily="34" charset="0"/>
                <a:cs typeface="Arial" panose="020B0604020202020204" pitchFamily="34" charset="0"/>
              </a:rPr>
              <a:t>vacunas</a:t>
            </a:r>
            <a:r>
              <a:rPr lang="en-US" sz="1400" b="1" dirty="0">
                <a:latin typeface="Arial" panose="020B0604020202020204" pitchFamily="34" charset="0"/>
                <a:cs typeface="Arial" panose="020B0604020202020204" pitchFamily="34" charset="0"/>
              </a:rPr>
              <a:t>.</a:t>
            </a:r>
          </a:p>
        </p:txBody>
      </p:sp>
      <p:sp>
        <p:nvSpPr>
          <p:cNvPr id="8" name="Title 1">
            <a:extLst>
              <a:ext uri="{FF2B5EF4-FFF2-40B4-BE49-F238E27FC236}">
                <a16:creationId xmlns:a16="http://schemas.microsoft.com/office/drawing/2014/main" id="{8960E41A-C8B5-CC4A-BA5F-E6E1FD1857E4}"/>
              </a:ext>
            </a:extLst>
          </p:cNvPr>
          <p:cNvSpPr txBox="1">
            <a:spLocks/>
          </p:cNvSpPr>
          <p:nvPr/>
        </p:nvSpPr>
        <p:spPr>
          <a:xfrm>
            <a:off x="463925" y="548640"/>
            <a:ext cx="8514806" cy="915598"/>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s-ES" sz="2000" dirty="0">
                <a:solidFill>
                  <a:srgbClr val="4EA346"/>
                </a:solidFill>
              </a:rPr>
              <a:t>La seguridad de las vacunas COVID-19 es una </a:t>
            </a:r>
            <a:r>
              <a:rPr lang="es-ES" sz="2000" dirty="0" err="1">
                <a:solidFill>
                  <a:srgbClr val="4EA346"/>
                </a:solidFill>
              </a:rPr>
              <a:t>priorida</a:t>
            </a:r>
            <a:endParaRPr lang="es-ES" sz="2000" dirty="0">
              <a:solidFill>
                <a:srgbClr val="4EA346"/>
              </a:solidFill>
            </a:endParaRPr>
          </a:p>
        </p:txBody>
      </p:sp>
      <p:sp>
        <p:nvSpPr>
          <p:cNvPr id="10" name="Rectangle 9">
            <a:extLst>
              <a:ext uri="{FF2B5EF4-FFF2-40B4-BE49-F238E27FC236}">
                <a16:creationId xmlns:a16="http://schemas.microsoft.com/office/drawing/2014/main" id="{16B8C177-08F5-5549-B248-9418FB7E24BB}"/>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E0C193-4D9E-C340-AF14-948602235571}"/>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Fundamentos</a:t>
            </a:r>
            <a:r>
              <a:rPr lang="en-US" sz="1400" b="1" dirty="0">
                <a:solidFill>
                  <a:srgbClr val="FFFFFF"/>
                </a:solidFill>
                <a:latin typeface="Arial" panose="020B0604020202020204" pitchFamily="34" charset="0"/>
                <a:cs typeface="Arial" panose="020B0604020202020204" pitchFamily="34" charset="0"/>
              </a:rPr>
              <a:t> de COVID-19 y </a:t>
            </a:r>
            <a:r>
              <a:rPr lang="en-US" sz="1400" b="1" dirty="0" err="1">
                <a:solidFill>
                  <a:srgbClr val="FFFFFF"/>
                </a:solidFill>
                <a:latin typeface="Arial" panose="020B0604020202020204" pitchFamily="34" charset="0"/>
                <a:cs typeface="Arial" panose="020B0604020202020204" pitchFamily="34" charset="0"/>
              </a:rPr>
              <a:t>Vacunas</a:t>
            </a:r>
            <a:endParaRPr lang="en-US" b="1" dirty="0">
              <a:solidFill>
                <a:srgbClr val="FFFFFF"/>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51CD9466-840C-49BC-BD9F-AACB28D7352B}"/>
              </a:ext>
            </a:extLst>
          </p:cNvPr>
          <p:cNvGrpSpPr/>
          <p:nvPr/>
        </p:nvGrpSpPr>
        <p:grpSpPr>
          <a:xfrm>
            <a:off x="627037" y="1755167"/>
            <a:ext cx="8254547" cy="3146732"/>
            <a:chOff x="555720" y="1755167"/>
            <a:chExt cx="8254547" cy="3146732"/>
          </a:xfrm>
        </p:grpSpPr>
        <p:sp>
          <p:nvSpPr>
            <p:cNvPr id="21" name="Rectangle 20">
              <a:extLst>
                <a:ext uri="{FF2B5EF4-FFF2-40B4-BE49-F238E27FC236}">
                  <a16:creationId xmlns:a16="http://schemas.microsoft.com/office/drawing/2014/main" id="{FACFF63F-0792-413A-BE8E-C5C5B9D15589}"/>
                </a:ext>
              </a:extLst>
            </p:cNvPr>
            <p:cNvSpPr/>
            <p:nvPr/>
          </p:nvSpPr>
          <p:spPr>
            <a:xfrm>
              <a:off x="689322" y="3147251"/>
              <a:ext cx="3447288" cy="1246495"/>
            </a:xfrm>
            <a:prstGeom prst="rect">
              <a:avLst/>
            </a:prstGeom>
            <a:solidFill>
              <a:schemeClr val="bg2">
                <a:alpha val="70000"/>
              </a:schemeClr>
            </a:solidFill>
          </p:spPr>
          <p:txBody>
            <a:bodyPr wrap="square" lIns="0" rIns="0">
              <a:spAutoFit/>
            </a:bodyPr>
            <a:lstStyle/>
            <a:p>
              <a:pPr marL="285750" indent="-285750" defTabSz="914378">
                <a:spcBef>
                  <a:spcPts val="600"/>
                </a:spcBef>
                <a:buClr>
                  <a:srgbClr val="3A7AB6"/>
                </a:buClr>
                <a:buFont typeface="Wingdings" pitchFamily="2" charset="2"/>
                <a:buChar char="§"/>
              </a:pPr>
              <a:r>
                <a:rPr lang="es-ES" sz="1400" b="1" dirty="0">
                  <a:solidFill>
                    <a:srgbClr val="000000"/>
                  </a:solidFill>
                  <a:latin typeface="Arial" panose="020B0604020202020204" pitchFamily="34" charset="0"/>
                  <a:cs typeface="Arial" panose="020B0604020202020204" pitchFamily="34" charset="0"/>
                </a:rPr>
                <a:t>FDA </a:t>
              </a:r>
              <a:r>
                <a:rPr lang="es-ES" sz="1400" dirty="0">
                  <a:solidFill>
                    <a:srgbClr val="000000"/>
                  </a:solidFill>
                  <a:latin typeface="Arial" panose="020B0604020202020204" pitchFamily="34" charset="0"/>
                  <a:cs typeface="Arial" panose="020B0604020202020204" pitchFamily="34" charset="0"/>
                </a:rPr>
                <a:t>revisa cuidadosamente todos los datos de seguridad de los ensayos clínicos</a:t>
              </a:r>
              <a:r>
                <a:rPr lang="es-ES" sz="1400" b="1" dirty="0">
                  <a:solidFill>
                    <a:srgbClr val="000000"/>
                  </a:solidFill>
                  <a:latin typeface="Arial" panose="020B0604020202020204" pitchFamily="34" charset="0"/>
                  <a:cs typeface="Arial" panose="020B0604020202020204" pitchFamily="34" charset="0"/>
                </a:rPr>
                <a:t>.</a:t>
              </a:r>
            </a:p>
            <a:p>
              <a:pPr marL="285750" indent="-285750" defTabSz="914378">
                <a:spcBef>
                  <a:spcPts val="600"/>
                </a:spcBef>
                <a:buClr>
                  <a:srgbClr val="3A7AB6"/>
                </a:buClr>
                <a:buFont typeface="Wingdings" pitchFamily="2" charset="2"/>
                <a:buChar char="§"/>
              </a:pPr>
              <a:r>
                <a:rPr lang="es-ES" sz="1400" b="1" dirty="0">
                  <a:solidFill>
                    <a:srgbClr val="000000"/>
                  </a:solidFill>
                  <a:latin typeface="Arial" panose="020B0604020202020204" pitchFamily="34" charset="0"/>
                  <a:cs typeface="Arial" panose="020B0604020202020204" pitchFamily="34" charset="0"/>
                </a:rPr>
                <a:t>ACIP </a:t>
              </a:r>
              <a:r>
                <a:rPr lang="es-ES" sz="1400" dirty="0">
                  <a:solidFill>
                    <a:srgbClr val="000000"/>
                  </a:solidFill>
                  <a:latin typeface="Arial" panose="020B0604020202020204" pitchFamily="34" charset="0"/>
                  <a:cs typeface="Arial" panose="020B0604020202020204" pitchFamily="34" charset="0"/>
                </a:rPr>
                <a:t>revisa todos los datos de seguridad antes de recomendar el uso</a:t>
              </a:r>
              <a:r>
                <a:rPr lang="en-US" sz="1400" dirty="0">
                  <a:solidFill>
                    <a:srgbClr val="000000"/>
                  </a:solidFill>
                  <a:latin typeface="Arial" panose="020B0604020202020204" pitchFamily="34" charset="0"/>
                  <a:cs typeface="Arial" panose="020B0604020202020204" pitchFamily="34" charset="0"/>
                </a:rPr>
                <a:t>.</a:t>
              </a:r>
            </a:p>
          </p:txBody>
        </p:sp>
        <p:sp>
          <p:nvSpPr>
            <p:cNvPr id="22" name="Rectangle 21">
              <a:extLst>
                <a:ext uri="{FF2B5EF4-FFF2-40B4-BE49-F238E27FC236}">
                  <a16:creationId xmlns:a16="http://schemas.microsoft.com/office/drawing/2014/main" id="{7C8F367A-BB28-4390-BFC6-49B74E561F6F}"/>
                </a:ext>
              </a:extLst>
            </p:cNvPr>
            <p:cNvSpPr/>
            <p:nvPr/>
          </p:nvSpPr>
          <p:spPr>
            <a:xfrm>
              <a:off x="4556990" y="3147251"/>
              <a:ext cx="3755053" cy="1169551"/>
            </a:xfrm>
            <a:prstGeom prst="rect">
              <a:avLst/>
            </a:prstGeom>
            <a:solidFill>
              <a:schemeClr val="bg2">
                <a:alpha val="70000"/>
              </a:schemeClr>
            </a:solidFill>
          </p:spPr>
          <p:txBody>
            <a:bodyPr wrap="square" lIns="0" tIns="45720" rIns="91440" bIns="45720" anchor="t">
              <a:spAutoFit/>
            </a:bodyPr>
            <a:lstStyle/>
            <a:p>
              <a:pPr marL="285750" indent="-285750" defTabSz="914378">
                <a:spcBef>
                  <a:spcPts val="600"/>
                </a:spcBef>
                <a:buClr>
                  <a:srgbClr val="3A7AB6"/>
                </a:buClr>
                <a:buFont typeface="Wingdings" pitchFamily="2" charset="2"/>
                <a:buChar char="§"/>
              </a:pPr>
              <a:r>
                <a:rPr lang="es-ES" sz="1400" b="1" dirty="0">
                  <a:solidFill>
                    <a:srgbClr val="000000"/>
                  </a:solidFill>
                  <a:latin typeface="Arial" panose="020B0604020202020204" pitchFamily="34" charset="0"/>
                  <a:cs typeface="Arial" panose="020B0604020202020204" pitchFamily="34" charset="0"/>
                </a:rPr>
                <a:t>FDA </a:t>
              </a:r>
              <a:r>
                <a:rPr lang="es-ES" sz="1400" dirty="0">
                  <a:solidFill>
                    <a:srgbClr val="000000"/>
                  </a:solidFill>
                  <a:latin typeface="Arial" panose="020B0604020202020204" pitchFamily="34" charset="0"/>
                  <a:cs typeface="Arial" panose="020B0604020202020204" pitchFamily="34" charset="0"/>
                </a:rPr>
                <a:t>y los </a:t>
              </a:r>
              <a:r>
                <a:rPr lang="es-ES" sz="1400" b="1" dirty="0">
                  <a:solidFill>
                    <a:srgbClr val="000000"/>
                  </a:solidFill>
                  <a:latin typeface="Arial" panose="020B0604020202020204" pitchFamily="34" charset="0"/>
                  <a:cs typeface="Arial" panose="020B0604020202020204" pitchFamily="34" charset="0"/>
                </a:rPr>
                <a:t>CDC</a:t>
              </a:r>
              <a:r>
                <a:rPr lang="es-ES" sz="1400" dirty="0">
                  <a:solidFill>
                    <a:srgbClr val="000000"/>
                  </a:solidFill>
                  <a:latin typeface="Arial" panose="020B0604020202020204" pitchFamily="34" charset="0"/>
                  <a:cs typeface="Arial" panose="020B0604020202020204" pitchFamily="34" charset="0"/>
                </a:rPr>
                <a:t> supervisan de cerca la seguridad de las vacunas y los efectos secundarios. Existen sistemas que permiten a los CDC y a la FDA vigilar los problemas de seguridad.</a:t>
              </a:r>
              <a:endParaRPr lang="en-US" sz="1400" dirty="0">
                <a:solidFill>
                  <a:srgbClr val="000000"/>
                </a:solidFill>
                <a:latin typeface="Arial" panose="020B0604020202020204" pitchFamily="34" charset="0"/>
                <a:cs typeface="Arial" panose="020B0604020202020204" pitchFamily="34" charset="0"/>
              </a:endParaRPr>
            </a:p>
          </p:txBody>
        </p:sp>
        <p:pic>
          <p:nvPicPr>
            <p:cNvPr id="25" name="Picture 24" descr="Logo&#10;&#10;Description automatically generated">
              <a:extLst>
                <a:ext uri="{FF2B5EF4-FFF2-40B4-BE49-F238E27FC236}">
                  <a16:creationId xmlns:a16="http://schemas.microsoft.com/office/drawing/2014/main" id="{D534C79E-C95A-4F35-B337-8FB4B04D6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200" y="2185920"/>
              <a:ext cx="870313" cy="870313"/>
            </a:xfrm>
            <a:prstGeom prst="rect">
              <a:avLst/>
            </a:prstGeom>
          </p:spPr>
        </p:pic>
        <p:pic>
          <p:nvPicPr>
            <p:cNvPr id="28" name="Picture 27">
              <a:extLst>
                <a:ext uri="{FF2B5EF4-FFF2-40B4-BE49-F238E27FC236}">
                  <a16:creationId xmlns:a16="http://schemas.microsoft.com/office/drawing/2014/main" id="{2EA4BF79-B7C9-4BC9-86BE-6E8E0A85FAE4}"/>
                </a:ext>
              </a:extLst>
            </p:cNvPr>
            <p:cNvPicPr>
              <a:picLocks noChangeAspect="1"/>
            </p:cNvPicPr>
            <p:nvPr/>
          </p:nvPicPr>
          <p:blipFill rotWithShape="1">
            <a:blip r:embed="rId4">
              <a:extLst>
                <a:ext uri="{28A0092B-C50C-407E-A947-70E740481C1C}">
                  <a14:useLocalDpi xmlns:a14="http://schemas.microsoft.com/office/drawing/2010/main" val="0"/>
                </a:ext>
              </a:extLst>
            </a:blip>
            <a:srcRect l="-6688" r="-2671" b="-10695"/>
            <a:stretch/>
          </p:blipFill>
          <p:spPr>
            <a:xfrm>
              <a:off x="5912170" y="2226280"/>
              <a:ext cx="1248169" cy="894939"/>
            </a:xfrm>
            <a:prstGeom prst="rect">
              <a:avLst/>
            </a:prstGeom>
          </p:spPr>
        </p:pic>
        <p:sp>
          <p:nvSpPr>
            <p:cNvPr id="30" name="TextBox 29">
              <a:extLst>
                <a:ext uri="{FF2B5EF4-FFF2-40B4-BE49-F238E27FC236}">
                  <a16:creationId xmlns:a16="http://schemas.microsoft.com/office/drawing/2014/main" id="{78806325-8683-400D-B6B1-2AE570A2EC10}"/>
                </a:ext>
              </a:extLst>
            </p:cNvPr>
            <p:cNvSpPr txBox="1"/>
            <p:nvPr/>
          </p:nvSpPr>
          <p:spPr>
            <a:xfrm>
              <a:off x="2212315" y="2367817"/>
              <a:ext cx="1149306" cy="646331"/>
            </a:xfrm>
            <a:prstGeom prst="rect">
              <a:avLst/>
            </a:prstGeom>
            <a:noFill/>
          </p:spPr>
          <p:txBody>
            <a:bodyPr wrap="square" rtlCol="0">
              <a:spAutoFit/>
            </a:bodyPr>
            <a:lstStyle/>
            <a:p>
              <a:pPr algn="ctr"/>
              <a:r>
                <a:rPr lang="en-US" sz="3600" b="1" dirty="0">
                  <a:solidFill>
                    <a:srgbClr val="3A7AB6"/>
                  </a:solidFill>
                  <a:latin typeface="Arial Narrow" panose="020B0604020202020204" pitchFamily="34" charset="0"/>
                  <a:cs typeface="Arial Narrow" panose="020B0604020202020204" pitchFamily="34" charset="0"/>
                </a:rPr>
                <a:t>ACIP</a:t>
              </a:r>
              <a:endParaRPr lang="en-US" sz="5400" b="1" dirty="0">
                <a:solidFill>
                  <a:srgbClr val="3A7AB6"/>
                </a:solidFill>
                <a:latin typeface="Arial Narrow" panose="020B0604020202020204" pitchFamily="34" charset="0"/>
                <a:cs typeface="Arial Narrow" panose="020B0604020202020204" pitchFamily="34" charset="0"/>
              </a:endParaRPr>
            </a:p>
          </p:txBody>
        </p:sp>
        <p:grpSp>
          <p:nvGrpSpPr>
            <p:cNvPr id="31" name="Group 30">
              <a:extLst>
                <a:ext uri="{FF2B5EF4-FFF2-40B4-BE49-F238E27FC236}">
                  <a16:creationId xmlns:a16="http://schemas.microsoft.com/office/drawing/2014/main" id="{6E347EF4-031E-448B-ADCD-4598F8423002}"/>
                </a:ext>
              </a:extLst>
            </p:cNvPr>
            <p:cNvGrpSpPr/>
            <p:nvPr/>
          </p:nvGrpSpPr>
          <p:grpSpPr>
            <a:xfrm>
              <a:off x="555720" y="1765294"/>
              <a:ext cx="7143540" cy="365642"/>
              <a:chOff x="555720" y="1765294"/>
              <a:chExt cx="7143540" cy="365642"/>
            </a:xfrm>
          </p:grpSpPr>
          <p:sp>
            <p:nvSpPr>
              <p:cNvPr id="37" name="Rectangle 36">
                <a:extLst>
                  <a:ext uri="{FF2B5EF4-FFF2-40B4-BE49-F238E27FC236}">
                    <a16:creationId xmlns:a16="http://schemas.microsoft.com/office/drawing/2014/main" id="{36E3C9B8-7EA8-4969-9AB6-9FE1A91763F7}"/>
                  </a:ext>
                </a:extLst>
              </p:cNvPr>
              <p:cNvSpPr/>
              <p:nvPr/>
            </p:nvSpPr>
            <p:spPr>
              <a:xfrm>
                <a:off x="555720" y="1765294"/>
                <a:ext cx="3434177" cy="365642"/>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A2F3E91-C8B7-4CA9-A727-6EFFD53BF107}"/>
                  </a:ext>
                </a:extLst>
              </p:cNvPr>
              <p:cNvSpPr/>
              <p:nvPr/>
            </p:nvSpPr>
            <p:spPr>
              <a:xfrm>
                <a:off x="4405749" y="1765294"/>
                <a:ext cx="3293511" cy="365642"/>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9C1073C-D665-4E9C-862D-23688C1BD84D}"/>
                  </a:ext>
                </a:extLst>
              </p:cNvPr>
              <p:cNvSpPr txBox="1"/>
              <p:nvPr/>
            </p:nvSpPr>
            <p:spPr>
              <a:xfrm>
                <a:off x="689324" y="1787829"/>
                <a:ext cx="2968270" cy="338554"/>
              </a:xfrm>
              <a:prstGeom prst="rect">
                <a:avLst/>
              </a:prstGeom>
              <a:noFill/>
            </p:spPr>
            <p:txBody>
              <a:bodyPr wrap="square" lIns="0" rtlCol="0">
                <a:spAutoFit/>
              </a:bodyPr>
              <a:lstStyle/>
              <a:p>
                <a:pPr>
                  <a:spcAft>
                    <a:spcPts val="1200"/>
                  </a:spcAft>
                </a:pPr>
                <a:r>
                  <a:rPr lang="en-US" sz="1600" b="1" dirty="0">
                    <a:solidFill>
                      <a:srgbClr val="FFFFFF"/>
                    </a:solidFill>
                    <a:latin typeface="Arial Black" panose="020B0604020202020204" pitchFamily="34" charset="0"/>
                    <a:cs typeface="Arial" panose="020B0604020202020204" pitchFamily="34" charset="0"/>
                  </a:rPr>
                  <a:t>Antes de la </a:t>
                </a:r>
                <a:r>
                  <a:rPr lang="en-US" sz="1600" b="1" dirty="0" err="1">
                    <a:solidFill>
                      <a:srgbClr val="FFFFFF"/>
                    </a:solidFill>
                    <a:latin typeface="Arial Black" panose="020B0604020202020204" pitchFamily="34" charset="0"/>
                    <a:cs typeface="Arial" panose="020B0604020202020204" pitchFamily="34" charset="0"/>
                  </a:rPr>
                  <a:t>Autorizacion</a:t>
                </a:r>
                <a:endParaRPr lang="en-US" sz="1300" b="1" dirty="0">
                  <a:solidFill>
                    <a:srgbClr val="4EA34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EFC2EE7-3DD1-4B0D-BE7B-C85A16276137}"/>
                  </a:ext>
                </a:extLst>
              </p:cNvPr>
              <p:cNvSpPr txBox="1"/>
              <p:nvPr/>
            </p:nvSpPr>
            <p:spPr>
              <a:xfrm>
                <a:off x="4492574" y="1787830"/>
                <a:ext cx="2891401" cy="307777"/>
              </a:xfrm>
              <a:prstGeom prst="rect">
                <a:avLst/>
              </a:prstGeom>
              <a:noFill/>
            </p:spPr>
            <p:txBody>
              <a:bodyPr wrap="square" rtlCol="0">
                <a:spAutoFit/>
              </a:bodyPr>
              <a:lstStyle/>
              <a:p>
                <a:pPr indent="-229870">
                  <a:spcAft>
                    <a:spcPts val="1200"/>
                  </a:spcAft>
                </a:pPr>
                <a:r>
                  <a:rPr lang="en-US" sz="1400" b="1" dirty="0" err="1">
                    <a:solidFill>
                      <a:srgbClr val="FFFFFF"/>
                    </a:solidFill>
                    <a:latin typeface="Arial Black" panose="020B0604020202020204" pitchFamily="34" charset="0"/>
                    <a:cs typeface="Arial Black" panose="020B0604020202020204" pitchFamily="34" charset="0"/>
                  </a:rPr>
                  <a:t>Despues</a:t>
                </a:r>
                <a:r>
                  <a:rPr lang="en-US" sz="1400" b="1" dirty="0">
                    <a:solidFill>
                      <a:srgbClr val="FFFFFF"/>
                    </a:solidFill>
                    <a:latin typeface="Arial Black" panose="020B0604020202020204" pitchFamily="34" charset="0"/>
                    <a:cs typeface="Arial Black" panose="020B0604020202020204" pitchFamily="34" charset="0"/>
                  </a:rPr>
                  <a:t> de la  </a:t>
                </a:r>
                <a:r>
                  <a:rPr lang="en-US" sz="1400" b="1" dirty="0" err="1">
                    <a:solidFill>
                      <a:srgbClr val="FFFFFF"/>
                    </a:solidFill>
                    <a:latin typeface="Arial Black" panose="020B0604020202020204" pitchFamily="34" charset="0"/>
                    <a:cs typeface="Arial Black" panose="020B0604020202020204" pitchFamily="34" charset="0"/>
                  </a:rPr>
                  <a:t>Autorizacion</a:t>
                </a:r>
                <a:endParaRPr lang="en-US" sz="1200" b="1" dirty="0">
                  <a:solidFill>
                    <a:srgbClr val="1D624D"/>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3E9A1F2E-2715-4DDE-A146-E3D0547AAA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4663" y="1814544"/>
                <a:ext cx="270329" cy="270329"/>
              </a:xfrm>
              <a:prstGeom prst="rect">
                <a:avLst/>
              </a:prstGeom>
            </p:spPr>
          </p:pic>
          <p:pic>
            <p:nvPicPr>
              <p:cNvPr id="42" name="Picture 41">
                <a:extLst>
                  <a:ext uri="{FF2B5EF4-FFF2-40B4-BE49-F238E27FC236}">
                    <a16:creationId xmlns:a16="http://schemas.microsoft.com/office/drawing/2014/main" id="{25D0F3D3-A9EB-4326-AA5C-CC3908AE48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3976" y="1814544"/>
                <a:ext cx="270329" cy="270329"/>
              </a:xfrm>
              <a:prstGeom prst="rect">
                <a:avLst/>
              </a:prstGeom>
            </p:spPr>
          </p:pic>
        </p:grpSp>
        <p:pic>
          <p:nvPicPr>
            <p:cNvPr id="32" name="Picture 31" descr="Logo&#10;&#10;Description automatically generated">
              <a:extLst>
                <a:ext uri="{FF2B5EF4-FFF2-40B4-BE49-F238E27FC236}">
                  <a16:creationId xmlns:a16="http://schemas.microsoft.com/office/drawing/2014/main" id="{D1197AC1-B753-4947-8220-239D1A557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8954" y="2185920"/>
              <a:ext cx="870313" cy="870313"/>
            </a:xfrm>
            <a:prstGeom prst="rect">
              <a:avLst/>
            </a:prstGeom>
          </p:spPr>
        </p:pic>
        <p:pic>
          <p:nvPicPr>
            <p:cNvPr id="33" name="Picture 32">
              <a:hlinkClick r:id="rId7"/>
              <a:extLst>
                <a:ext uri="{FF2B5EF4-FFF2-40B4-BE49-F238E27FC236}">
                  <a16:creationId xmlns:a16="http://schemas.microsoft.com/office/drawing/2014/main" id="{249C6069-A365-486F-9BE5-B4E8ECFCBC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6990" y="4250779"/>
              <a:ext cx="2155505" cy="201908"/>
            </a:xfrm>
            <a:prstGeom prst="rect">
              <a:avLst/>
            </a:prstGeom>
          </p:spPr>
        </p:pic>
        <p:pic>
          <p:nvPicPr>
            <p:cNvPr id="34" name="Picture 33">
              <a:hlinkClick r:id="rId9"/>
              <a:extLst>
                <a:ext uri="{FF2B5EF4-FFF2-40B4-BE49-F238E27FC236}">
                  <a16:creationId xmlns:a16="http://schemas.microsoft.com/office/drawing/2014/main" id="{9F8ED90A-47E5-45E6-9C4B-2CCE78DE78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17071" y="4100552"/>
              <a:ext cx="1793196" cy="348340"/>
            </a:xfrm>
            <a:prstGeom prst="rect">
              <a:avLst/>
            </a:prstGeom>
          </p:spPr>
        </p:pic>
        <p:sp>
          <p:nvSpPr>
            <p:cNvPr id="35" name="Rectangle 34">
              <a:extLst>
                <a:ext uri="{FF2B5EF4-FFF2-40B4-BE49-F238E27FC236}">
                  <a16:creationId xmlns:a16="http://schemas.microsoft.com/office/drawing/2014/main" id="{9A1D4A59-915D-4C3F-9999-2EC9B1207CF0}"/>
                </a:ext>
              </a:extLst>
            </p:cNvPr>
            <p:cNvSpPr/>
            <p:nvPr/>
          </p:nvSpPr>
          <p:spPr>
            <a:xfrm>
              <a:off x="4162799" y="1755167"/>
              <a:ext cx="89615" cy="293161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B2A3883-6424-4AC7-95E3-1AD356B61265}"/>
                </a:ext>
              </a:extLst>
            </p:cNvPr>
            <p:cNvSpPr txBox="1"/>
            <p:nvPr/>
          </p:nvSpPr>
          <p:spPr>
            <a:xfrm>
              <a:off x="4425316" y="4471012"/>
              <a:ext cx="3284911" cy="430887"/>
            </a:xfrm>
            <a:prstGeom prst="rect">
              <a:avLst/>
            </a:prstGeom>
            <a:solidFill>
              <a:schemeClr val="bg2">
                <a:lumMod val="95000"/>
              </a:schemeClr>
            </a:solidFill>
          </p:spPr>
          <p:txBody>
            <a:bodyPr wrap="square" rtlCol="0">
              <a:spAutoFit/>
            </a:bodyPr>
            <a:lstStyle/>
            <a:p>
              <a:pPr algn="ctr"/>
              <a:r>
                <a:rPr lang="en-US" sz="1050" b="1" dirty="0">
                  <a:solidFill>
                    <a:srgbClr val="3A7AB6"/>
                  </a:solidFill>
                  <a:latin typeface="Arial" panose="020B0604020202020204" pitchFamily="34" charset="0"/>
                  <a:cs typeface="Arial" panose="020B0604020202020204" pitchFamily="34" charset="0"/>
                </a:rPr>
                <a:t>V-safe: </a:t>
              </a:r>
              <a:r>
                <a:rPr lang="en-US" sz="1050" b="1" dirty="0">
                  <a:solidFill>
                    <a:srgbClr val="3A7AB6"/>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https://www.cdc.gov/coronavirus/2019-ncov/vaccines/safety/vsafe.html</a:t>
              </a:r>
              <a:r>
                <a:rPr lang="en-US" sz="1050" b="1" dirty="0">
                  <a:solidFill>
                    <a:srgbClr val="3A7AB6"/>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17634410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04383B-313E-41F2-8556-236ED46C9ABD}"/>
              </a:ext>
            </a:extLst>
          </p:cNvPr>
          <p:cNvSpPr/>
          <p:nvPr/>
        </p:nvSpPr>
        <p:spPr>
          <a:xfrm>
            <a:off x="485775" y="1416103"/>
            <a:ext cx="4082638" cy="400110"/>
          </a:xfrm>
          <a:prstGeom prst="rect">
            <a:avLst/>
          </a:prstGeom>
        </p:spPr>
        <p:txBody>
          <a:bodyPr wrap="square" lIns="91440" tIns="45720" rIns="91440" bIns="45720" anchor="t">
            <a:spAutoFit/>
          </a:bodyPr>
          <a:lstStyle/>
          <a:p>
            <a:r>
              <a:rPr lang="en-US" sz="2000" b="1" dirty="0" err="1">
                <a:solidFill>
                  <a:srgbClr val="3A7AB6"/>
                </a:solidFill>
                <a:latin typeface="Arial" panose="020B0604020202020204" pitchFamily="34" charset="0"/>
                <a:cs typeface="Arial" panose="020B0604020202020204" pitchFamily="34" charset="0"/>
              </a:rPr>
              <a:t>Obtener</a:t>
            </a:r>
            <a:r>
              <a:rPr lang="en-US" sz="2000" b="1" dirty="0">
                <a:solidFill>
                  <a:srgbClr val="3A7AB6"/>
                </a:solidFill>
                <a:latin typeface="Arial" panose="020B0604020202020204" pitchFamily="34" charset="0"/>
                <a:cs typeface="Arial" panose="020B0604020202020204" pitchFamily="34" charset="0"/>
              </a:rPr>
              <a:t> la </a:t>
            </a:r>
            <a:r>
              <a:rPr lang="en-US" sz="2000" b="1" dirty="0" err="1">
                <a:solidFill>
                  <a:srgbClr val="3A7AB6"/>
                </a:solidFill>
                <a:latin typeface="Arial" panose="020B0604020202020204" pitchFamily="34" charset="0"/>
                <a:cs typeface="Arial" panose="020B0604020202020204" pitchFamily="34" charset="0"/>
              </a:rPr>
              <a:t>vacuna</a:t>
            </a:r>
            <a:r>
              <a:rPr lang="en-US" sz="2000" b="1" dirty="0">
                <a:solidFill>
                  <a:srgbClr val="3A7AB6"/>
                </a:solidFill>
                <a:latin typeface="Arial" panose="020B0604020202020204" pitchFamily="34" charset="0"/>
                <a:cs typeface="Arial" panose="020B0604020202020204" pitchFamily="34" charset="0"/>
              </a:rPr>
              <a:t> COVID-19 ...</a:t>
            </a:r>
          </a:p>
        </p:txBody>
      </p:sp>
      <p:sp>
        <p:nvSpPr>
          <p:cNvPr id="11" name="Title 1">
            <a:extLst>
              <a:ext uri="{FF2B5EF4-FFF2-40B4-BE49-F238E27FC236}">
                <a16:creationId xmlns:a16="http://schemas.microsoft.com/office/drawing/2014/main" id="{66860EA2-F7B2-4647-9E0B-3B1C7707FD1F}"/>
              </a:ext>
            </a:extLst>
          </p:cNvPr>
          <p:cNvSpPr txBox="1">
            <a:spLocks/>
          </p:cNvSpPr>
          <p:nvPr/>
        </p:nvSpPr>
        <p:spPr>
          <a:xfrm>
            <a:off x="457200" y="548640"/>
            <a:ext cx="822960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s-ES" sz="2600" dirty="0">
                <a:solidFill>
                  <a:srgbClr val="4EA346"/>
                </a:solidFill>
              </a:rPr>
              <a:t>La vacunación COVID-19 le ayudará a protegerse de COVID-19</a:t>
            </a:r>
          </a:p>
          <a:p>
            <a:endParaRPr lang="es-ES" sz="2600" dirty="0">
              <a:solidFill>
                <a:srgbClr val="4EA346"/>
              </a:solidFill>
            </a:endParaRPr>
          </a:p>
        </p:txBody>
      </p:sp>
      <p:sp>
        <p:nvSpPr>
          <p:cNvPr id="15" name="Rectangle 14">
            <a:extLst>
              <a:ext uri="{FF2B5EF4-FFF2-40B4-BE49-F238E27FC236}">
                <a16:creationId xmlns:a16="http://schemas.microsoft.com/office/drawing/2014/main" id="{1F4170AC-C593-7446-8258-B475BDD4E1B9}"/>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BB5B41-72B1-8545-9E03-3F3756E368F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Fundamentos</a:t>
            </a:r>
            <a:r>
              <a:rPr lang="en-US" sz="1400" b="1" dirty="0">
                <a:solidFill>
                  <a:srgbClr val="FFFFFF"/>
                </a:solidFill>
                <a:latin typeface="Arial" panose="020B0604020202020204" pitchFamily="34" charset="0"/>
                <a:cs typeface="Arial" panose="020B0604020202020204" pitchFamily="34" charset="0"/>
              </a:rPr>
              <a:t> de COVID-19 y </a:t>
            </a:r>
            <a:r>
              <a:rPr lang="en-US" sz="1400" b="1" dirty="0" err="1">
                <a:solidFill>
                  <a:srgbClr val="FFFFFF"/>
                </a:solidFill>
                <a:latin typeface="Arial" panose="020B0604020202020204" pitchFamily="34" charset="0"/>
                <a:cs typeface="Arial" panose="020B0604020202020204" pitchFamily="34" charset="0"/>
              </a:rPr>
              <a:t>Vacunas</a:t>
            </a:r>
            <a:endParaRPr lang="en-US" b="1" dirty="0">
              <a:solidFill>
                <a:srgbClr val="FFFFFF"/>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DC92C552-99C0-4A80-B76D-8DC7AF35DC8C}"/>
              </a:ext>
            </a:extLst>
          </p:cNvPr>
          <p:cNvGrpSpPr/>
          <p:nvPr/>
        </p:nvGrpSpPr>
        <p:grpSpPr>
          <a:xfrm>
            <a:off x="2015436" y="2052459"/>
            <a:ext cx="4909239" cy="2937272"/>
            <a:chOff x="805761" y="2061984"/>
            <a:chExt cx="4909239" cy="2937272"/>
          </a:xfrm>
        </p:grpSpPr>
        <p:sp>
          <p:nvSpPr>
            <p:cNvPr id="23" name="Rectangle 22">
              <a:extLst>
                <a:ext uri="{FF2B5EF4-FFF2-40B4-BE49-F238E27FC236}">
                  <a16:creationId xmlns:a16="http://schemas.microsoft.com/office/drawing/2014/main" id="{2C87396F-33C1-425D-B878-5614F9AA9A78}"/>
                </a:ext>
              </a:extLst>
            </p:cNvPr>
            <p:cNvSpPr/>
            <p:nvPr/>
          </p:nvSpPr>
          <p:spPr>
            <a:xfrm>
              <a:off x="805761" y="3701465"/>
              <a:ext cx="2057400" cy="1297791"/>
            </a:xfrm>
            <a:prstGeom prst="rect">
              <a:avLst/>
            </a:prstGeom>
          </p:spPr>
          <p:txBody>
            <a:bodyPr wrap="square" lIns="91440" tIns="45720" rIns="91440" bIns="45720" anchor="t">
              <a:spAutoFit/>
            </a:bodyPr>
            <a:lstStyle/>
            <a:p>
              <a:pPr marL="228600" lvl="1" indent="-228600">
                <a:spcBef>
                  <a:spcPts val="1000"/>
                </a:spcBef>
                <a:buClr>
                  <a:srgbClr val="3A7AB6"/>
                </a:buClr>
                <a:buFont typeface="Wingdings" pitchFamily="2" charset="2"/>
                <a:buChar char="§"/>
              </a:pPr>
              <a:r>
                <a:rPr lang="es-ES" sz="1400" dirty="0">
                  <a:solidFill>
                    <a:srgbClr val="000000"/>
                  </a:solidFill>
                  <a:latin typeface="Arial" panose="020B0604020202020204" pitchFamily="34" charset="0"/>
                  <a:cs typeface="Arial" panose="020B0604020202020204" pitchFamily="34" charset="0"/>
                </a:rPr>
                <a:t>Ayudará a crear una </a:t>
              </a:r>
              <a:r>
                <a:rPr lang="es-ES" sz="1400" dirty="0" err="1">
                  <a:solidFill>
                    <a:srgbClr val="000000"/>
                  </a:solidFill>
                  <a:latin typeface="Arial" panose="020B0604020202020204" pitchFamily="34" charset="0"/>
                  <a:cs typeface="Arial" panose="020B0604020202020204" pitchFamily="34" charset="0"/>
                </a:rPr>
                <a:t>reaccion</a:t>
              </a:r>
              <a:r>
                <a:rPr lang="es-ES" sz="1400" dirty="0">
                  <a:solidFill>
                    <a:srgbClr val="000000"/>
                  </a:solidFill>
                  <a:latin typeface="Arial" panose="020B0604020202020204" pitchFamily="34" charset="0"/>
                  <a:cs typeface="Arial" panose="020B0604020202020204" pitchFamily="34" charset="0"/>
                </a:rPr>
                <a:t> inmunitaria en su cuerpo contra el virus</a:t>
              </a:r>
            </a:p>
            <a:p>
              <a:pPr marL="228600" lvl="1" indent="-228600">
                <a:spcBef>
                  <a:spcPts val="1000"/>
                </a:spcBef>
                <a:buClr>
                  <a:srgbClr val="3A7AB6"/>
                </a:buClr>
                <a:buFont typeface="Wingdings" pitchFamily="2" charset="2"/>
                <a:buChar char="§"/>
              </a:pPr>
              <a:endParaRPr lang="es-ES" sz="1400" dirty="0">
                <a:solidFill>
                  <a:srgbClr val="00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CEA61D6-C78D-4C75-A544-6D072A55BF01}"/>
                </a:ext>
              </a:extLst>
            </p:cNvPr>
            <p:cNvSpPr/>
            <p:nvPr/>
          </p:nvSpPr>
          <p:spPr>
            <a:xfrm>
              <a:off x="3533696" y="3701465"/>
              <a:ext cx="2181304" cy="1297791"/>
            </a:xfrm>
            <a:prstGeom prst="rect">
              <a:avLst/>
            </a:prstGeom>
          </p:spPr>
          <p:txBody>
            <a:bodyPr wrap="square" lIns="91440" tIns="45720" rIns="91440" bIns="45720" anchor="t">
              <a:spAutoFit/>
            </a:bodyPr>
            <a:lstStyle/>
            <a:p>
              <a:pPr marL="228600" lvl="1" indent="-228600">
                <a:spcBef>
                  <a:spcPts val="1000"/>
                </a:spcBef>
                <a:buClr>
                  <a:srgbClr val="3A7AB6"/>
                </a:buClr>
                <a:buFont typeface="Wingdings" pitchFamily="2" charset="2"/>
                <a:buChar char="§"/>
              </a:pPr>
              <a:r>
                <a:rPr lang="es-ES" sz="1400" dirty="0">
                  <a:solidFill>
                    <a:srgbClr val="000000"/>
                  </a:solidFill>
                  <a:latin typeface="Arial" panose="020B0604020202020204" pitchFamily="34" charset="0"/>
                  <a:cs typeface="Arial" panose="020B0604020202020204" pitchFamily="34" charset="0"/>
                </a:rPr>
                <a:t>Puede ayudar a evitar que se enferme gravemente, incluso si le da COVID-19</a:t>
              </a:r>
            </a:p>
            <a:p>
              <a:pPr marL="228600" lvl="1" indent="-228600">
                <a:spcBef>
                  <a:spcPts val="1000"/>
                </a:spcBef>
                <a:buClr>
                  <a:srgbClr val="3A7AB6"/>
                </a:buClr>
                <a:buFont typeface="Wingdings" pitchFamily="2" charset="2"/>
                <a:buChar char="§"/>
              </a:pPr>
              <a:endParaRPr lang="es-ES" sz="1400" dirty="0">
                <a:solidFill>
                  <a:srgbClr val="000000"/>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689CACB7-7686-4217-A5FE-40B157515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1151" y="2079287"/>
              <a:ext cx="1125969" cy="1372004"/>
            </a:xfrm>
            <a:prstGeom prst="rect">
              <a:avLst/>
            </a:prstGeom>
          </p:spPr>
        </p:pic>
        <p:pic>
          <p:nvPicPr>
            <p:cNvPr id="27" name="Picture 26">
              <a:extLst>
                <a:ext uri="{FF2B5EF4-FFF2-40B4-BE49-F238E27FC236}">
                  <a16:creationId xmlns:a16="http://schemas.microsoft.com/office/drawing/2014/main" id="{40A36B83-48DA-47EB-B0A8-39F60065F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4072" y="2061984"/>
              <a:ext cx="1435856" cy="1389307"/>
            </a:xfrm>
            <a:prstGeom prst="rect">
              <a:avLst/>
            </a:prstGeom>
          </p:spPr>
        </p:pic>
      </p:grpSp>
      <p:sp>
        <p:nvSpPr>
          <p:cNvPr id="28" name="Rectangle 27">
            <a:extLst>
              <a:ext uri="{FF2B5EF4-FFF2-40B4-BE49-F238E27FC236}">
                <a16:creationId xmlns:a16="http://schemas.microsoft.com/office/drawing/2014/main" id="{A5CD13D4-AB47-4431-A8C5-77B3686F574F}"/>
              </a:ext>
            </a:extLst>
          </p:cNvPr>
          <p:cNvSpPr/>
          <p:nvPr/>
        </p:nvSpPr>
        <p:spPr>
          <a:xfrm>
            <a:off x="4400630" y="2018574"/>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6984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A071383-052C-8149-9E5C-A7605E9F4C86}"/>
              </a:ext>
            </a:extLst>
          </p:cNvPr>
          <p:cNvGrpSpPr/>
          <p:nvPr/>
        </p:nvGrpSpPr>
        <p:grpSpPr>
          <a:xfrm>
            <a:off x="555171" y="1557501"/>
            <a:ext cx="8022773" cy="365642"/>
            <a:chOff x="555171" y="1492188"/>
            <a:chExt cx="8022773" cy="2576286"/>
          </a:xfrm>
        </p:grpSpPr>
        <p:sp>
          <p:nvSpPr>
            <p:cNvPr id="30" name="Rectangle 29">
              <a:extLst>
                <a:ext uri="{FF2B5EF4-FFF2-40B4-BE49-F238E27FC236}">
                  <a16:creationId xmlns:a16="http://schemas.microsoft.com/office/drawing/2014/main" id="{A4E89AF6-EEA3-A144-B0C2-A284DA4CEDE1}"/>
                </a:ext>
              </a:extLst>
            </p:cNvPr>
            <p:cNvSpPr/>
            <p:nvPr/>
          </p:nvSpPr>
          <p:spPr>
            <a:xfrm>
              <a:off x="555171" y="1492188"/>
              <a:ext cx="2478315" cy="2576286"/>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7687976-4D89-384C-AEAF-068E42F748DF}"/>
                </a:ext>
              </a:extLst>
            </p:cNvPr>
            <p:cNvSpPr/>
            <p:nvPr/>
          </p:nvSpPr>
          <p:spPr>
            <a:xfrm>
              <a:off x="3334657" y="1492188"/>
              <a:ext cx="2478315" cy="2576286"/>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B4EEB18-AFE6-1643-B1CB-7B0AD8BB18D4}"/>
                </a:ext>
              </a:extLst>
            </p:cNvPr>
            <p:cNvSpPr/>
            <p:nvPr/>
          </p:nvSpPr>
          <p:spPr>
            <a:xfrm>
              <a:off x="6099629" y="1492188"/>
              <a:ext cx="2478315" cy="2576286"/>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05D4C1C0-EF9B-3A4A-BF9C-B5AFBAA2FAE0}"/>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FC1766-A335-B44A-B49B-463B184D101A}"/>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err="1">
                <a:solidFill>
                  <a:srgbClr val="FFFFFF"/>
                </a:solidFill>
                <a:latin typeface="Arial" panose="020B0604020202020204" pitchFamily="34" charset="0"/>
                <a:cs typeface="Arial" panose="020B0604020202020204" pitchFamily="34" charset="0"/>
              </a:rPr>
              <a:t>Fundamentos</a:t>
            </a:r>
            <a:r>
              <a:rPr lang="en-US" sz="1400" b="1" dirty="0">
                <a:solidFill>
                  <a:srgbClr val="FFFFFF"/>
                </a:solidFill>
                <a:latin typeface="Arial" panose="020B0604020202020204" pitchFamily="34" charset="0"/>
                <a:cs typeface="Arial" panose="020B0604020202020204" pitchFamily="34" charset="0"/>
              </a:rPr>
              <a:t> de COVID-19 y </a:t>
            </a:r>
            <a:r>
              <a:rPr lang="en-US" sz="1400" b="1" dirty="0" err="1">
                <a:solidFill>
                  <a:srgbClr val="FFFFFF"/>
                </a:solidFill>
                <a:latin typeface="Arial" panose="020B0604020202020204" pitchFamily="34" charset="0"/>
                <a:cs typeface="Arial" panose="020B0604020202020204" pitchFamily="34" charset="0"/>
              </a:rPr>
              <a:t>Vacunas</a:t>
            </a:r>
            <a:endParaRPr lang="en-US" b="1" dirty="0">
              <a:solidFill>
                <a:srgbClr val="FFFFFF"/>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931CE09-52C5-5C43-93FF-6756C6E7632C}"/>
              </a:ext>
            </a:extLst>
          </p:cNvPr>
          <p:cNvSpPr txBox="1">
            <a:spLocks/>
          </p:cNvSpPr>
          <p:nvPr/>
        </p:nvSpPr>
        <p:spPr>
          <a:xfrm>
            <a:off x="457200" y="548640"/>
            <a:ext cx="822960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s-ES" sz="2600" dirty="0">
                <a:solidFill>
                  <a:srgbClr val="4EA346"/>
                </a:solidFill>
              </a:rPr>
              <a:t>Qué esperar antes, durante y después de la vacunación COVID-19</a:t>
            </a:r>
            <a:endParaRPr lang="en-US" sz="2600" dirty="0">
              <a:solidFill>
                <a:srgbClr val="4EA346"/>
              </a:solidFill>
            </a:endParaRPr>
          </a:p>
        </p:txBody>
      </p:sp>
      <p:sp>
        <p:nvSpPr>
          <p:cNvPr id="11" name="TextBox 10">
            <a:extLst>
              <a:ext uri="{FF2B5EF4-FFF2-40B4-BE49-F238E27FC236}">
                <a16:creationId xmlns:a16="http://schemas.microsoft.com/office/drawing/2014/main" id="{0C0F151E-19DF-2541-A254-B8D76F0A6AD6}"/>
              </a:ext>
            </a:extLst>
          </p:cNvPr>
          <p:cNvSpPr txBox="1"/>
          <p:nvPr/>
        </p:nvSpPr>
        <p:spPr>
          <a:xfrm>
            <a:off x="738701" y="1580036"/>
            <a:ext cx="2122713" cy="1795363"/>
          </a:xfrm>
          <a:prstGeom prst="rect">
            <a:avLst/>
          </a:prstGeom>
          <a:noFill/>
        </p:spPr>
        <p:txBody>
          <a:bodyPr wrap="square" lIns="0" rtlCol="0">
            <a:spAutoFit/>
          </a:bodyPr>
          <a:lstStyle/>
          <a:p>
            <a:pPr>
              <a:spcAft>
                <a:spcPts val="1200"/>
              </a:spcAft>
            </a:pPr>
            <a:r>
              <a:rPr lang="en-US" sz="1600" b="1" dirty="0">
                <a:solidFill>
                  <a:srgbClr val="FFFFFF"/>
                </a:solidFill>
                <a:latin typeface="Arial Black" panose="020B0604020202020204" pitchFamily="34" charset="0"/>
                <a:cs typeface="Arial Black" panose="020B0604020202020204" pitchFamily="34" charset="0"/>
              </a:rPr>
              <a:t>Antes</a:t>
            </a:r>
            <a:endParaRPr lang="en-US" sz="1300" b="1" dirty="0">
              <a:solidFill>
                <a:srgbClr val="FFFFFF"/>
              </a:solidFill>
              <a:latin typeface="Arial Black" panose="020B0604020202020204" pitchFamily="34" charset="0"/>
              <a:cs typeface="Arial Black" panose="020B0604020202020204" pitchFamily="34" charset="0"/>
            </a:endParaRPr>
          </a:p>
          <a:p>
            <a:pPr marL="171450" lvl="1" indent="-171450">
              <a:spcBef>
                <a:spcPts val="400"/>
              </a:spcBef>
              <a:buFont typeface="Wingdings" pitchFamily="2" charset="2"/>
              <a:buChar char="§"/>
            </a:pPr>
            <a:r>
              <a:rPr lang="es-ES" sz="1300" b="1" dirty="0">
                <a:solidFill>
                  <a:srgbClr val="4EA346"/>
                </a:solidFill>
                <a:latin typeface="Arial" panose="020B0604020202020204" pitchFamily="34" charset="0"/>
                <a:cs typeface="Arial" panose="020B0604020202020204" pitchFamily="34" charset="0"/>
              </a:rPr>
              <a:t>Aprenda sobre las vacunas COVID-19.</a:t>
            </a:r>
          </a:p>
          <a:p>
            <a:pPr marL="171450" lvl="1" indent="-171450">
              <a:spcBef>
                <a:spcPts val="400"/>
              </a:spcBef>
              <a:buFont typeface="Wingdings" pitchFamily="2" charset="2"/>
              <a:buChar char="§"/>
            </a:pPr>
            <a:r>
              <a:rPr lang="es-ES" sz="1300" b="1" dirty="0">
                <a:solidFill>
                  <a:srgbClr val="4EA346"/>
                </a:solidFill>
                <a:latin typeface="Arial" panose="020B0604020202020204" pitchFamily="34" charset="0"/>
                <a:cs typeface="Arial" panose="020B0604020202020204" pitchFamily="34" charset="0"/>
              </a:rPr>
              <a:t>Compruebe si se recomienda la vacunación COVID-19 para usted.</a:t>
            </a:r>
          </a:p>
        </p:txBody>
      </p:sp>
      <p:sp>
        <p:nvSpPr>
          <p:cNvPr id="12" name="TextBox 11">
            <a:extLst>
              <a:ext uri="{FF2B5EF4-FFF2-40B4-BE49-F238E27FC236}">
                <a16:creationId xmlns:a16="http://schemas.microsoft.com/office/drawing/2014/main" id="{F7997CA2-72AE-BB48-8BE3-D8B72E47A038}"/>
              </a:ext>
            </a:extLst>
          </p:cNvPr>
          <p:cNvSpPr txBox="1"/>
          <p:nvPr/>
        </p:nvSpPr>
        <p:spPr>
          <a:xfrm>
            <a:off x="3505740" y="1580037"/>
            <a:ext cx="2070609" cy="2646878"/>
          </a:xfrm>
          <a:prstGeom prst="rect">
            <a:avLst/>
          </a:prstGeom>
          <a:noFill/>
        </p:spPr>
        <p:txBody>
          <a:bodyPr wrap="square" rtlCol="0">
            <a:spAutoFit/>
          </a:bodyPr>
          <a:lstStyle/>
          <a:p>
            <a:pPr indent="-229870">
              <a:spcAft>
                <a:spcPts val="1200"/>
              </a:spcAft>
            </a:pPr>
            <a:r>
              <a:rPr lang="en-US" sz="1600" b="1" dirty="0">
                <a:solidFill>
                  <a:srgbClr val="FFFFFF"/>
                </a:solidFill>
                <a:latin typeface="Arial Black" panose="020B0604020202020204" pitchFamily="34" charset="0"/>
                <a:cs typeface="Arial Black" panose="020B0604020202020204" pitchFamily="34" charset="0"/>
              </a:rPr>
              <a:t>Durante</a:t>
            </a:r>
            <a:endParaRPr lang="en-US" sz="1300" dirty="0">
              <a:solidFill>
                <a:srgbClr val="FFFFFF"/>
              </a:solidFill>
              <a:latin typeface="Arial" panose="020B0604020202020204" pitchFamily="34" charset="0"/>
              <a:cs typeface="Arial" panose="020B0604020202020204" pitchFamily="34" charset="0"/>
            </a:endParaRPr>
          </a:p>
          <a:p>
            <a:pPr marL="173736" lvl="1" indent="-173736">
              <a:spcBef>
                <a:spcPts val="400"/>
              </a:spcBef>
              <a:buClr>
                <a:srgbClr val="3A7AB6"/>
              </a:buClr>
              <a:buFont typeface="Wingdings" pitchFamily="2" charset="2"/>
              <a:buChar char="§"/>
            </a:pPr>
            <a:r>
              <a:rPr lang="es-ES" sz="1300" b="1" dirty="0">
                <a:solidFill>
                  <a:srgbClr val="3A7AB6"/>
                </a:solidFill>
                <a:latin typeface="Arial" panose="020B0604020202020204" pitchFamily="34" charset="0"/>
                <a:cs typeface="Arial" panose="020B0604020202020204" pitchFamily="34" charset="0"/>
              </a:rPr>
              <a:t>Lea los hechos informativos que le dicen sobre la vacuna COVID-19 específica que recibe.</a:t>
            </a:r>
          </a:p>
          <a:p>
            <a:pPr marL="173736" lvl="1" indent="-173736">
              <a:spcBef>
                <a:spcPts val="400"/>
              </a:spcBef>
              <a:buClr>
                <a:srgbClr val="3A7AB6"/>
              </a:buClr>
              <a:buFont typeface="Wingdings" pitchFamily="2" charset="2"/>
              <a:buChar char="§"/>
            </a:pPr>
            <a:r>
              <a:rPr lang="es-ES" sz="1300" b="1" dirty="0">
                <a:solidFill>
                  <a:srgbClr val="3A7AB6"/>
                </a:solidFill>
                <a:latin typeface="Arial" panose="020B0604020202020204" pitchFamily="34" charset="0"/>
                <a:cs typeface="Arial" panose="020B0604020202020204" pitchFamily="34" charset="0"/>
              </a:rPr>
              <a:t>Reciba una tarjeta de registro de vacunación. </a:t>
            </a:r>
          </a:p>
          <a:p>
            <a:pPr marL="173736" lvl="1" indent="-173736">
              <a:spcBef>
                <a:spcPts val="400"/>
              </a:spcBef>
              <a:buClr>
                <a:srgbClr val="3A7AB6"/>
              </a:buClr>
              <a:buFont typeface="Wingdings" pitchFamily="2" charset="2"/>
              <a:buChar char="§"/>
            </a:pPr>
            <a:endParaRPr lang="es-ES" sz="1300" b="1" dirty="0">
              <a:solidFill>
                <a:srgbClr val="3A7AB6"/>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EA71E13-DD6C-7947-B0DF-AE49A0C7C79D}"/>
              </a:ext>
            </a:extLst>
          </p:cNvPr>
          <p:cNvSpPr txBox="1"/>
          <p:nvPr/>
        </p:nvSpPr>
        <p:spPr>
          <a:xfrm>
            <a:off x="6271477" y="1580037"/>
            <a:ext cx="2121408" cy="2898229"/>
          </a:xfrm>
          <a:prstGeom prst="rect">
            <a:avLst/>
          </a:prstGeom>
          <a:noFill/>
        </p:spPr>
        <p:txBody>
          <a:bodyPr wrap="square" rtlCol="0">
            <a:spAutoFit/>
          </a:bodyPr>
          <a:lstStyle/>
          <a:p>
            <a:pPr indent="-229870">
              <a:spcAft>
                <a:spcPts val="1200"/>
              </a:spcAft>
            </a:pPr>
            <a:r>
              <a:rPr lang="en-US" sz="1600" b="1" dirty="0" err="1">
                <a:solidFill>
                  <a:srgbClr val="FFFFFF"/>
                </a:solidFill>
                <a:latin typeface="Arial Black" panose="020B0604020202020204" pitchFamily="34" charset="0"/>
                <a:cs typeface="Arial" panose="020B0604020202020204" pitchFamily="34" charset="0"/>
              </a:rPr>
              <a:t>Despues</a:t>
            </a:r>
            <a:endParaRPr lang="en-US" sz="1300" dirty="0">
              <a:solidFill>
                <a:srgbClr val="FFFFFF"/>
              </a:solidFill>
              <a:latin typeface="Arial" panose="020B0604020202020204" pitchFamily="34" charset="0"/>
              <a:cs typeface="Arial" panose="020B0604020202020204" pitchFamily="34" charset="0"/>
            </a:endParaRPr>
          </a:p>
          <a:p>
            <a:pPr marL="173736" lvl="1" indent="-173736">
              <a:spcBef>
                <a:spcPts val="400"/>
              </a:spcBef>
              <a:buFont typeface="Wingdings" pitchFamily="2" charset="2"/>
              <a:buChar char="§"/>
            </a:pPr>
            <a:r>
              <a:rPr lang="es-ES" sz="1300" b="1" dirty="0">
                <a:solidFill>
                  <a:srgbClr val="1D624D"/>
                </a:solidFill>
                <a:latin typeface="Arial" panose="020B0604020202020204" pitchFamily="34" charset="0"/>
                <a:cs typeface="Arial" panose="020B0604020202020204" pitchFamily="34" charset="0"/>
              </a:rPr>
              <a:t>Espere algunos efectos secundarios.</a:t>
            </a:r>
          </a:p>
          <a:p>
            <a:pPr marL="173736" lvl="1" indent="-173736">
              <a:spcBef>
                <a:spcPts val="400"/>
              </a:spcBef>
              <a:buFont typeface="Wingdings" pitchFamily="2" charset="2"/>
              <a:buChar char="§"/>
            </a:pPr>
            <a:r>
              <a:rPr lang="es-ES" sz="1300" b="1" dirty="0">
                <a:solidFill>
                  <a:srgbClr val="1D624D"/>
                </a:solidFill>
                <a:latin typeface="Arial" panose="020B0604020202020204" pitchFamily="34" charset="0"/>
                <a:cs typeface="Arial" panose="020B0604020202020204" pitchFamily="34" charset="0"/>
              </a:rPr>
              <a:t>Inscríbase en v-</a:t>
            </a:r>
            <a:r>
              <a:rPr lang="es-ES" sz="1300" b="1" dirty="0" err="1">
                <a:solidFill>
                  <a:srgbClr val="1D624D"/>
                </a:solidFill>
                <a:latin typeface="Arial" panose="020B0604020202020204" pitchFamily="34" charset="0"/>
                <a:cs typeface="Arial" panose="020B0604020202020204" pitchFamily="34" charset="0"/>
              </a:rPr>
              <a:t>safe</a:t>
            </a:r>
            <a:r>
              <a:rPr lang="es-ES" sz="1300" b="1" dirty="0">
                <a:solidFill>
                  <a:srgbClr val="1D624D"/>
                </a:solidFill>
                <a:latin typeface="Arial" panose="020B0604020202020204" pitchFamily="34" charset="0"/>
                <a:cs typeface="Arial" panose="020B0604020202020204" pitchFamily="34" charset="0"/>
              </a:rPr>
              <a:t>. V-</a:t>
            </a:r>
            <a:r>
              <a:rPr lang="es-ES" sz="1300" b="1" dirty="0" err="1">
                <a:solidFill>
                  <a:srgbClr val="1D624D"/>
                </a:solidFill>
                <a:latin typeface="Arial" panose="020B0604020202020204" pitchFamily="34" charset="0"/>
                <a:cs typeface="Arial" panose="020B0604020202020204" pitchFamily="34" charset="0"/>
              </a:rPr>
              <a:t>safe</a:t>
            </a:r>
            <a:r>
              <a:rPr lang="es-ES" sz="1300" b="1" dirty="0">
                <a:solidFill>
                  <a:srgbClr val="1D624D"/>
                </a:solidFill>
                <a:latin typeface="Arial" panose="020B0604020202020204" pitchFamily="34" charset="0"/>
                <a:cs typeface="Arial" panose="020B0604020202020204" pitchFamily="34" charset="0"/>
              </a:rPr>
              <a:t> le recordará si necesita una segunda inyección.</a:t>
            </a:r>
          </a:p>
          <a:p>
            <a:pPr marL="173736" lvl="1" indent="-173736">
              <a:spcBef>
                <a:spcPts val="400"/>
              </a:spcBef>
              <a:buFont typeface="Wingdings" pitchFamily="2" charset="2"/>
              <a:buChar char="§"/>
            </a:pPr>
            <a:r>
              <a:rPr lang="es-ES" sz="1300" b="1" dirty="0">
                <a:solidFill>
                  <a:srgbClr val="1D624D"/>
                </a:solidFill>
                <a:latin typeface="Arial" panose="020B0604020202020204" pitchFamily="34" charset="0"/>
                <a:cs typeface="Arial" panose="020B0604020202020204" pitchFamily="34" charset="0"/>
              </a:rPr>
              <a:t>Continúe usando todas las medidas para protegerse a sí mismo y a los demás.</a:t>
            </a:r>
          </a:p>
          <a:p>
            <a:pPr marL="173736" lvl="1" indent="-173736">
              <a:spcBef>
                <a:spcPts val="400"/>
              </a:spcBef>
              <a:buFont typeface="Wingdings" pitchFamily="2" charset="2"/>
              <a:buChar char="§"/>
            </a:pPr>
            <a:endParaRPr lang="es-ES" sz="1300" b="1" dirty="0">
              <a:solidFill>
                <a:srgbClr val="1D624D"/>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A87069C8-964F-A049-A689-FC0AC2DD69AE}"/>
              </a:ext>
            </a:extLst>
          </p:cNvPr>
          <p:cNvGrpSpPr/>
          <p:nvPr/>
        </p:nvGrpSpPr>
        <p:grpSpPr>
          <a:xfrm>
            <a:off x="3133745" y="1557501"/>
            <a:ext cx="2865400" cy="2576286"/>
            <a:chOff x="3133745" y="1557501"/>
            <a:chExt cx="2865400" cy="2576286"/>
          </a:xfrm>
        </p:grpSpPr>
        <p:sp>
          <p:nvSpPr>
            <p:cNvPr id="20" name="Rectangle 19">
              <a:extLst>
                <a:ext uri="{FF2B5EF4-FFF2-40B4-BE49-F238E27FC236}">
                  <a16:creationId xmlns:a16="http://schemas.microsoft.com/office/drawing/2014/main" id="{C7984787-8815-AF4C-8E0D-9DAB10F340CB}"/>
                </a:ext>
              </a:extLst>
            </p:cNvPr>
            <p:cNvSpPr/>
            <p:nvPr/>
          </p:nvSpPr>
          <p:spPr>
            <a:xfrm>
              <a:off x="3133745"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D3231CF-2F2D-F449-B8C2-1A4F04A7CB20}"/>
                </a:ext>
              </a:extLst>
            </p:cNvPr>
            <p:cNvSpPr/>
            <p:nvPr/>
          </p:nvSpPr>
          <p:spPr>
            <a:xfrm>
              <a:off x="5899480"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F3180584-9DF3-7042-9F23-5F9E60EB239B}"/>
              </a:ext>
            </a:extLst>
          </p:cNvPr>
          <p:cNvSpPr txBox="1"/>
          <p:nvPr/>
        </p:nvSpPr>
        <p:spPr>
          <a:xfrm>
            <a:off x="555171" y="4345811"/>
            <a:ext cx="8033657" cy="307777"/>
          </a:xfrm>
          <a:prstGeom prst="rect">
            <a:avLst/>
          </a:prstGeom>
          <a:solidFill>
            <a:schemeClr val="bg2">
              <a:lumMod val="95000"/>
            </a:schemeClr>
          </a:solidFill>
        </p:spPr>
        <p:txBody>
          <a:bodyPr wrap="square" rtlCol="0">
            <a:spAutoFit/>
          </a:bodyPr>
          <a:lstStyle/>
          <a:p>
            <a:pPr algn="ctr"/>
            <a:r>
              <a:rPr lang="en-US" sz="1400" b="1" dirty="0">
                <a:solidFill>
                  <a:srgbClr val="3A7AB6"/>
                </a:solidFill>
                <a:latin typeface="Arial" panose="020B0604020202020204" pitchFamily="34" charset="0"/>
                <a:cs typeface="Arial" panose="020B0604020202020204" pitchFamily="34" charset="0"/>
              </a:rPr>
              <a:t>V-safe: </a:t>
            </a:r>
            <a:r>
              <a:rPr lang="en-US" sz="1400" b="1" dirty="0">
                <a:solidFill>
                  <a:srgbClr val="3A7A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https://www.cdc.gov/coronavirus/2019-ncov/vaccines/safety/vsafe.html</a:t>
            </a:r>
            <a:r>
              <a:rPr lang="en-US" sz="1400" b="1" dirty="0">
                <a:solidFill>
                  <a:srgbClr val="3A7AB6"/>
                </a:solidFill>
                <a:latin typeface="Arial" panose="020B0604020202020204" pitchFamily="34" charset="0"/>
                <a:cs typeface="Arial" panose="020B0604020202020204" pitchFamily="34" charset="0"/>
              </a:rPr>
              <a:t> </a:t>
            </a:r>
          </a:p>
        </p:txBody>
      </p:sp>
      <p:sp>
        <p:nvSpPr>
          <p:cNvPr id="24" name="Rectangle 23">
            <a:extLst>
              <a:ext uri="{FF2B5EF4-FFF2-40B4-BE49-F238E27FC236}">
                <a16:creationId xmlns:a16="http://schemas.microsoft.com/office/drawing/2014/main" id="{1EB19A26-D5EA-AC45-B3D6-37762826A00A}"/>
              </a:ext>
            </a:extLst>
          </p:cNvPr>
          <p:cNvSpPr/>
          <p:nvPr/>
        </p:nvSpPr>
        <p:spPr>
          <a:xfrm>
            <a:off x="555171" y="4201567"/>
            <a:ext cx="8033657"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2C00AA83-72E8-874D-8A4B-06C6C58D1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4339" y="1606751"/>
            <a:ext cx="270329" cy="270329"/>
          </a:xfrm>
          <a:prstGeom prst="rect">
            <a:avLst/>
          </a:prstGeom>
        </p:spPr>
      </p:pic>
      <p:pic>
        <p:nvPicPr>
          <p:cNvPr id="42" name="Picture 41">
            <a:extLst>
              <a:ext uri="{FF2B5EF4-FFF2-40B4-BE49-F238E27FC236}">
                <a16:creationId xmlns:a16="http://schemas.microsoft.com/office/drawing/2014/main" id="{7759C9E3-D8C6-2D49-B864-EBB72C134D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8339" y="1606751"/>
            <a:ext cx="270329" cy="270329"/>
          </a:xfrm>
          <a:prstGeom prst="rect">
            <a:avLst/>
          </a:prstGeom>
        </p:spPr>
      </p:pic>
      <p:pic>
        <p:nvPicPr>
          <p:cNvPr id="43" name="Picture 42">
            <a:extLst>
              <a:ext uri="{FF2B5EF4-FFF2-40B4-BE49-F238E27FC236}">
                <a16:creationId xmlns:a16="http://schemas.microsoft.com/office/drawing/2014/main" id="{0FB2C5FE-18C3-3245-B120-10A63667FC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825" y="1606751"/>
            <a:ext cx="270329" cy="270329"/>
          </a:xfrm>
          <a:prstGeom prst="rect">
            <a:avLst/>
          </a:prstGeom>
        </p:spPr>
      </p:pic>
    </p:spTree>
    <p:extLst>
      <p:ext uri="{BB962C8B-B14F-4D97-AF65-F5344CB8AC3E}">
        <p14:creationId xmlns:p14="http://schemas.microsoft.com/office/powerpoint/2010/main" val="2842963696"/>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96541B1DEA4B4F84A16F8DFCC22A57" ma:contentTypeVersion="11" ma:contentTypeDescription="Create a new document." ma:contentTypeScope="" ma:versionID="ec9373ae3673d046bcc59d6e8d7cd3f6">
  <xsd:schema xmlns:xsd="http://www.w3.org/2001/XMLSchema" xmlns:xs="http://www.w3.org/2001/XMLSchema" xmlns:p="http://schemas.microsoft.com/office/2006/metadata/properties" xmlns:ns3="101ab016-77f8-4a4e-890e-620eb8dba109" xmlns:ns4="aa9d0fe1-daec-4fed-b253-c9db79212d45" targetNamespace="http://schemas.microsoft.com/office/2006/metadata/properties" ma:root="true" ma:fieldsID="ebab73802054855c2f72d98b6078af63" ns3:_="" ns4:_="">
    <xsd:import namespace="101ab016-77f8-4a4e-890e-620eb8dba109"/>
    <xsd:import namespace="aa9d0fe1-daec-4fed-b253-c9db79212d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b016-77f8-4a4e-890e-620eb8dba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9d0fe1-daec-4fed-b253-c9db79212d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0AF081-84DA-46DE-95A1-C9170DD7D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ab016-77f8-4a4e-890e-620eb8dba109"/>
    <ds:schemaRef ds:uri="aa9d0fe1-daec-4fed-b253-c9db79212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17AC6E-F597-4D38-8437-F3540871094B}">
  <ds:schemaRefs>
    <ds:schemaRef ds:uri="http://purl.org/dc/terms/"/>
    <ds:schemaRef ds:uri="http://purl.org/dc/dcmitype/"/>
    <ds:schemaRef ds:uri="aa9d0fe1-daec-4fed-b253-c9db79212d45"/>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101ab016-77f8-4a4e-890e-620eb8dba109"/>
    <ds:schemaRef ds:uri="http://purl.org/dc/elements/1.1/"/>
  </ds:schemaRefs>
</ds:datastoreItem>
</file>

<file path=customXml/itemProps3.xml><?xml version="1.0" encoding="utf-8"?>
<ds:datastoreItem xmlns:ds="http://schemas.openxmlformats.org/officeDocument/2006/customXml" ds:itemID="{FA60615C-0F6F-42AC-8E17-73F7A235BA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10384</TotalTime>
  <Words>4326</Words>
  <Application>Microsoft Office PowerPoint</Application>
  <PresentationFormat>On-screen Show (16:9)</PresentationFormat>
  <Paragraphs>232</Paragraphs>
  <Slides>16</Slides>
  <Notes>16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16</vt:i4>
      </vt:variant>
    </vt:vector>
  </HeadingPairs>
  <TitlesOfParts>
    <vt:vector size="30" baseType="lpstr">
      <vt:lpstr>Arial Narrow</vt:lpstr>
      <vt:lpstr>Arial Black</vt:lpstr>
      <vt:lpstr>Courier New</vt:lpstr>
      <vt:lpstr>Roboto</vt:lpstr>
      <vt:lpstr>Arial</vt:lpstr>
      <vt:lpstr>Wingdings</vt:lpstr>
      <vt:lpstr>Calibri Light</vt:lpstr>
      <vt:lpstr>Calibri</vt:lpstr>
      <vt:lpstr>Symbol</vt:lpstr>
      <vt:lpstr>Myriad Web Pro</vt:lpstr>
      <vt:lpstr>Master</vt:lpstr>
      <vt:lpstr>Custom Design</vt:lpstr>
      <vt:lpstr>NCEH_ATSDR_combined</vt:lpstr>
      <vt:lpstr>1_Master</vt:lpstr>
      <vt:lpstr>PowerPoint Presentation</vt:lpstr>
      <vt:lpstr>PowerPoint Presentation</vt:lpstr>
      <vt:lpstr>Que se sabe sobre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Ed McClements</cp:lastModifiedBy>
  <cp:revision>144</cp:revision>
  <cp:lastPrinted>2021-01-27T18:16:14Z</cp:lastPrinted>
  <dcterms:created xsi:type="dcterms:W3CDTF">2011-03-17T17:43:16Z</dcterms:created>
  <dcterms:modified xsi:type="dcterms:W3CDTF">2021-01-27T23:11:12Z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0x0101000E96541B1DEA4B4F84A16F8DFCC22A57</vt:lpwstr>
  </property>
  <property fmtid="{D5CDD505-2E9C-101B-9397-08002B2CF9AE}" pid="4" name="MSIP_Label_7b94a7b8-f06c-4dfe-bdcc-9b548fd58c31_Enabled">
    <vt:lpwstr>true</vt:lpwstr>
  </property>
  <property fmtid="{D5CDD505-2E9C-101B-9397-08002B2CF9AE}" pid="5" name="MSIP_Label_7b94a7b8-f06c-4dfe-bdcc-9b548fd58c31_SetDate">
    <vt:lpwstr>2020-12-09T01:04:15Z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f18316c8-f774-4823-9b26-93b48cf34a68</vt:lpwstr>
  </property>
  <property fmtid="{D5CDD505-2E9C-101B-9397-08002B2CF9AE}" pid="10" name="MSIP_Label_7b94a7b8-f06c-4dfe-bdcc-9b548fd58c31_ContentBits">
    <vt:lpwstr>0</vt:lpwstr>
  </property>
</Properties>
</file>